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7.bin" ContentType="image/gif"/>
  <Override PartName="/ppt/media/image59.bin" ContentType="image/gif"/>
  <Override PartName="/ppt/media/image9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42" r:id="rId3"/>
    <p:sldId id="257" r:id="rId4"/>
    <p:sldId id="343" r:id="rId5"/>
    <p:sldId id="770" r:id="rId6"/>
    <p:sldId id="421" r:id="rId7"/>
    <p:sldId id="573" r:id="rId8"/>
    <p:sldId id="474" r:id="rId9"/>
    <p:sldId id="475" r:id="rId10"/>
    <p:sldId id="331" r:id="rId11"/>
    <p:sldId id="615" r:id="rId12"/>
    <p:sldId id="616" r:id="rId13"/>
    <p:sldId id="332" r:id="rId14"/>
    <p:sldId id="333" r:id="rId15"/>
    <p:sldId id="617" r:id="rId16"/>
    <p:sldId id="290" r:id="rId17"/>
    <p:sldId id="569" r:id="rId18"/>
    <p:sldId id="483" r:id="rId19"/>
    <p:sldId id="481" r:id="rId20"/>
    <p:sldId id="572" r:id="rId21"/>
    <p:sldId id="294" r:id="rId22"/>
    <p:sldId id="295" r:id="rId23"/>
    <p:sldId id="265" r:id="rId24"/>
    <p:sldId id="297" r:id="rId25"/>
    <p:sldId id="772" r:id="rId26"/>
    <p:sldId id="776" r:id="rId27"/>
    <p:sldId id="781" r:id="rId28"/>
    <p:sldId id="782" r:id="rId29"/>
    <p:sldId id="773" r:id="rId30"/>
    <p:sldId id="327" r:id="rId31"/>
    <p:sldId id="303" r:id="rId32"/>
    <p:sldId id="774" r:id="rId33"/>
    <p:sldId id="775" r:id="rId34"/>
    <p:sldId id="321" r:id="rId35"/>
    <p:sldId id="258" r:id="rId3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7E"/>
    <a:srgbClr val="253652"/>
    <a:srgbClr val="E5E7E5"/>
    <a:srgbClr val="E4E6E4"/>
    <a:srgbClr val="006D7E"/>
    <a:srgbClr val="00667E"/>
    <a:srgbClr val="006E7A"/>
    <a:srgbClr val="030036"/>
    <a:srgbClr val="00515C"/>
    <a:srgbClr val="A14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8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5D72D-6115-4FC5-BAC0-8F0D45EEF4A6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4EAAF-CE6D-44C3-B21A-2D6E044339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360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0AAA5-4964-4E0E-A95E-990AED9CA6F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70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AD20-EBDD-4D27-A33A-A19B66E4506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551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AD20-EBDD-4D27-A33A-A19B66E4506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010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0AAA5-4964-4E0E-A95E-990AED9CA6F9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572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0AAA5-4964-4E0E-A95E-990AED9CA6F9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144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61436-D104-8140-97F7-7BCC11BD3F2F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74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B0BE1-3D73-67AA-025E-E6D18AB8D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9F5B25-F1C7-A0D5-B4BB-3D585B4FD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846A6D-193E-E97D-55E0-64586D40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EA2F43-6693-D621-93DD-672D30F4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481074-0206-C3DB-D4FD-5B6C42125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558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08B1F-C5BC-6D3E-5F97-7F0865FB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886BBD-E2D2-DC71-208C-469DD6C65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A5FD22-BBC6-EEAF-7EA4-565C16D9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F8F951-9F76-1D69-515C-AF71CB959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5AFE3A-B1D1-2301-C648-32523812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692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EB527B8-3AA6-8E8D-EBB4-83D62948C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BC173E-11A0-FA6D-362D-3DC3BED42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3A3059-0B1E-4107-DFC6-2BDC6DD8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C64898-B593-64DF-51D5-B79D055F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CDDFD0-60F2-2C45-EAB7-2E25CCD6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9133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46CE51BA-D3D4-4BF5-9E02-2B906B1B8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576350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3" imgH="384" progId="TCLayout.ActiveDocument.1">
                  <p:embed/>
                </p:oleObj>
              </mc:Choice>
              <mc:Fallback>
                <p:oleObj name="think-cell Folie" r:id="rId4" imgW="383" imgH="384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46CE51BA-D3D4-4BF5-9E02-2B906B1B8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23205F44-6022-424C-9D04-C5AB510A6D8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4267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EA5BE6AB-90B8-4F4F-BF10-AC914D666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568" y="6631058"/>
            <a:ext cx="1981313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2022 | Frauscher Sensor Technology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1F1BB8-453B-4AF3-8F15-27DA25FD4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6547" y="3342814"/>
            <a:ext cx="7042413" cy="1181863"/>
          </a:xfrm>
        </p:spPr>
        <p:txBody>
          <a:bodyPr lIns="0" tIns="0" rIns="0" bIns="0"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slide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font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32 </a:t>
            </a:r>
            <a:r>
              <a:rPr lang="de-DE" dirty="0" err="1"/>
              <a:t>pt</a:t>
            </a:r>
            <a:endParaRPr lang="de-DE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8164AB4-2CCF-479B-84EB-E7EE3E805CC5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6821" y="-22226"/>
            <a:ext cx="3956900" cy="6902451"/>
          </a:xfrm>
          <a:prstGeom prst="line">
            <a:avLst/>
          </a:prstGeom>
          <a:ln w="28575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47" y="1693639"/>
            <a:ext cx="4605960" cy="31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649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48" b="10390"/>
          <a:stretch/>
        </p:blipFill>
        <p:spPr>
          <a:xfrm>
            <a:off x="7609843" y="-1"/>
            <a:ext cx="4613581" cy="6861545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7F10864-140A-4105-8446-7D171CA910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1556155" cy="6858000"/>
          </a:xfrm>
          <a:custGeom>
            <a:avLst/>
            <a:gdLst>
              <a:gd name="connsiteX0" fmla="*/ 0 w 8672791"/>
              <a:gd name="connsiteY0" fmla="*/ 0 h 5143500"/>
              <a:gd name="connsiteX1" fmla="*/ 8672791 w 8672791"/>
              <a:gd name="connsiteY1" fmla="*/ 0 h 5143500"/>
              <a:gd name="connsiteX2" fmla="*/ 8672791 w 8672791"/>
              <a:gd name="connsiteY2" fmla="*/ 5143500 h 5143500"/>
              <a:gd name="connsiteX3" fmla="*/ 0 w 8672791"/>
              <a:gd name="connsiteY3" fmla="*/ 5143500 h 5143500"/>
              <a:gd name="connsiteX4" fmla="*/ 0 w 8672791"/>
              <a:gd name="connsiteY4" fmla="*/ 0 h 5143500"/>
              <a:gd name="connsiteX0" fmla="*/ 0 w 8672791"/>
              <a:gd name="connsiteY0" fmla="*/ 0 h 5143500"/>
              <a:gd name="connsiteX1" fmla="*/ 8672791 w 8672791"/>
              <a:gd name="connsiteY1" fmla="*/ 0 h 5143500"/>
              <a:gd name="connsiteX2" fmla="*/ 5731471 w 8672791"/>
              <a:gd name="connsiteY2" fmla="*/ 5143500 h 5143500"/>
              <a:gd name="connsiteX3" fmla="*/ 0 w 8672791"/>
              <a:gd name="connsiteY3" fmla="*/ 5143500 h 5143500"/>
              <a:gd name="connsiteX4" fmla="*/ 0 w 8672791"/>
              <a:gd name="connsiteY4" fmla="*/ 0 h 5143500"/>
              <a:gd name="connsiteX0" fmla="*/ 0 w 8714291"/>
              <a:gd name="connsiteY0" fmla="*/ 0 h 5143500"/>
              <a:gd name="connsiteX1" fmla="*/ 8714291 w 8714291"/>
              <a:gd name="connsiteY1" fmla="*/ 0 h 5143500"/>
              <a:gd name="connsiteX2" fmla="*/ 5731471 w 8714291"/>
              <a:gd name="connsiteY2" fmla="*/ 5143500 h 5143500"/>
              <a:gd name="connsiteX3" fmla="*/ 0 w 8714291"/>
              <a:gd name="connsiteY3" fmla="*/ 5143500 h 5143500"/>
              <a:gd name="connsiteX4" fmla="*/ 0 w 8714291"/>
              <a:gd name="connsiteY4" fmla="*/ 0 h 5143500"/>
              <a:gd name="connsiteX0" fmla="*/ 0 w 8714291"/>
              <a:gd name="connsiteY0" fmla="*/ 0 h 5143500"/>
              <a:gd name="connsiteX1" fmla="*/ 8714291 w 8714291"/>
              <a:gd name="connsiteY1" fmla="*/ 0 h 5143500"/>
              <a:gd name="connsiteX2" fmla="*/ 5747433 w 8714291"/>
              <a:gd name="connsiteY2" fmla="*/ 5143500 h 5143500"/>
              <a:gd name="connsiteX3" fmla="*/ 0 w 8714291"/>
              <a:gd name="connsiteY3" fmla="*/ 5143500 h 5143500"/>
              <a:gd name="connsiteX4" fmla="*/ 0 w 8714291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4291" h="5143500">
                <a:moveTo>
                  <a:pt x="0" y="0"/>
                </a:moveTo>
                <a:lnTo>
                  <a:pt x="8714291" y="0"/>
                </a:lnTo>
                <a:lnTo>
                  <a:pt x="574743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006A7E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DD1318C9-860D-4879-8D49-85B1463FB3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686330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DD1318C9-860D-4879-8D49-85B1463FB3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47F8A633-7B4E-4305-9D20-8E9336037EC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1" i="0" baseline="0" dirty="0" err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Fußzeilenplatzhalter 6">
            <a:extLst>
              <a:ext uri="{FF2B5EF4-FFF2-40B4-BE49-F238E27FC236}">
                <a16:creationId xmlns:a16="http://schemas.microsoft.com/office/drawing/2014/main" id="{97E8B3E7-592C-47E6-AB74-D430887F3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570" y="6631058"/>
            <a:ext cx="1981313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B9FFF622-5684-4520-80FC-BEFA3BA11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2" y="6631058"/>
            <a:ext cx="206788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chemeClr val="bg1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7051" y="1562457"/>
            <a:ext cx="7082792" cy="53553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3200" b="1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Agenda font 24 </a:t>
            </a:r>
            <a:r>
              <a:rPr lang="en-GB" dirty="0" err="1"/>
              <a:t>pt</a:t>
            </a:r>
            <a:endParaRPr lang="en-GB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EAB6F600-3A4B-4684-9B36-FED4224E4E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2215728"/>
            <a:ext cx="7082793" cy="3738033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baseline="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baseline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1696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CCCCCC"/>
          </p15:clr>
        </p15:guide>
        <p15:guide id="2" pos="5512">
          <p15:clr>
            <a:srgbClr val="CCCCC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">
    <p:bg>
      <p:bgPr>
        <a:solidFill>
          <a:srgbClr val="006D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423620B-B26C-4CEF-8B20-03DC8FB233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953993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83" imgH="384" progId="TCLayout.ActiveDocument.1">
                  <p:embed/>
                </p:oleObj>
              </mc:Choice>
              <mc:Fallback>
                <p:oleObj name="think-cell Folie" r:id="rId3" imgW="383" imgH="384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423620B-B26C-4CEF-8B20-03DC8FB233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156384F3-7CDD-8547-AD8E-0495239020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049" y="1562457"/>
            <a:ext cx="6136900" cy="53553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38C0C13-4B75-4A45-8FB0-274B797FB3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051" y="2207547"/>
            <a:ext cx="6136900" cy="2645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67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4363D9AE-E8B2-4BE1-9D1C-7A57D71B7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7" y="6631058"/>
            <a:ext cx="2048639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2022 | Frauscher Sensor Technology</a:t>
            </a:r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0913E4A-FBD3-4331-B8CE-15538BECB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3" y="6631058"/>
            <a:ext cx="206787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chemeClr val="bg1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46B72C7E-100E-4238-8DC8-06C45453DC51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6821" y="-22226"/>
            <a:ext cx="3956900" cy="69024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6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_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0BF7012-4440-4C0F-82B3-435DD18805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8922760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3" imgH="384" progId="TCLayout.ActiveDocument.1">
                  <p:embed/>
                </p:oleObj>
              </mc:Choice>
              <mc:Fallback>
                <p:oleObj name="think-cell Folie" r:id="rId4" imgW="383" imgH="384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0BF7012-4440-4C0F-82B3-435DD18805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861AC6E-9599-4654-A43B-8CCCED59AB9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4400" b="0" i="0" baseline="0" dirty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Fußzeilenplatzhalter 6">
            <a:extLst>
              <a:ext uri="{FF2B5EF4-FFF2-40B4-BE49-F238E27FC236}">
                <a16:creationId xmlns:a16="http://schemas.microsoft.com/office/drawing/2014/main" id="{0BF54D4D-A897-4145-A59D-1459A66B6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6168" y="6631058"/>
            <a:ext cx="1768112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2021 | Frauscher Sensor Technology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2ED58E-F34E-4FEB-986A-D82DB8A7B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0FF35A6-A0F6-4748-B934-51E6C47AC2A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050" y="994844"/>
            <a:ext cx="11137900" cy="35093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67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dirty="0"/>
              <a:t>Click to edit subtitle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250B2B0-C560-44D8-8C96-F7BE7FADD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3" y="6631058"/>
            <a:ext cx="206787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chemeClr val="bg1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3B04FE24-9287-4621-BB73-9C10195D3F0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48146" y="1886914"/>
            <a:ext cx="10759785" cy="4607985"/>
          </a:xfrm>
        </p:spPr>
        <p:txBody>
          <a:bodyPr/>
          <a:lstStyle>
            <a:lvl1pPr marL="0" indent="0" defTabSz="480472">
              <a:lnSpc>
                <a:spcPct val="15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buClr>
                <a:srgbClr val="006D7E"/>
              </a:buClr>
              <a:defRPr baseline="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buClr>
                <a:srgbClr val="006D7E"/>
              </a:buClr>
              <a:defRPr baseline="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buClr>
                <a:srgbClr val="006D7E"/>
              </a:buClr>
              <a:defRPr baseline="0">
                <a:solidFill>
                  <a:schemeClr val="bg1"/>
                </a:solidFill>
              </a:defRPr>
            </a:lvl4pPr>
            <a:lvl5pPr marL="954592" indent="0">
              <a:lnSpc>
                <a:spcPct val="150000"/>
              </a:lnSpc>
              <a:spcBef>
                <a:spcPts val="0"/>
              </a:spcBef>
              <a:buClr>
                <a:srgbClr val="006D7E"/>
              </a:buClr>
              <a:buNone/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3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3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A0B709-A399-45F9-AF3D-7D86A7784DB7}"/>
              </a:ext>
            </a:extLst>
          </p:cNvPr>
          <p:cNvSpPr/>
          <p:nvPr userDrawn="1"/>
        </p:nvSpPr>
        <p:spPr>
          <a:xfrm>
            <a:off x="527050" y="1748367"/>
            <a:ext cx="11137900" cy="4607984"/>
          </a:xfrm>
          <a:prstGeom prst="rect">
            <a:avLst/>
          </a:prstGeom>
          <a:noFill/>
          <a:ln w="38100">
            <a:solidFill>
              <a:srgbClr val="006D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67" dirty="0" err="1"/>
          </a:p>
        </p:txBody>
      </p:sp>
    </p:spTree>
    <p:extLst>
      <p:ext uri="{BB962C8B-B14F-4D97-AF65-F5344CB8AC3E}">
        <p14:creationId xmlns:p14="http://schemas.microsoft.com/office/powerpoint/2010/main" val="81908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  <p15:guide id="2" orient="horz" pos="300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3408000"/>
          </a:xfrm>
          <a:ln>
            <a:solidFill>
              <a:schemeClr val="bg1"/>
            </a:solidFill>
          </a:ln>
        </p:spPr>
        <p:txBody>
          <a:bodyPr/>
          <a:lstStyle>
            <a:lvl1pPr marL="0" marR="0" indent="0" algn="l" defTabSz="108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latin typeface="HelveticaNeueLT W1G 55 Roman" panose="020B0604020202020204" pitchFamily="34" charset="0"/>
              </a:defRPr>
            </a:lvl1pPr>
          </a:lstStyle>
          <a:p>
            <a:pPr lvl="0"/>
            <a:r>
              <a:rPr lang="en-US" dirty="0"/>
              <a:t>Insert picture</a:t>
            </a:r>
          </a:p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3408000"/>
            <a:ext cx="6096000" cy="3456000"/>
          </a:xfrm>
          <a:ln>
            <a:solidFill>
              <a:schemeClr val="bg1"/>
            </a:solidFill>
          </a:ln>
        </p:spPr>
        <p:txBody>
          <a:bodyPr/>
          <a:lstStyle>
            <a:lvl1pPr marL="0" marR="0" indent="0" algn="l" defTabSz="108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latin typeface="HelveticaNeueLT W1G 55 Roman" panose="020B0604020202020204" pitchFamily="34" charset="0"/>
              </a:defRPr>
            </a:lvl1pPr>
          </a:lstStyle>
          <a:p>
            <a:pPr lvl="0"/>
            <a:r>
              <a:rPr lang="en-US" dirty="0"/>
              <a:t>Insert picture</a:t>
            </a:r>
          </a:p>
          <a:p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3408000"/>
          </a:xfrm>
          <a:ln>
            <a:solidFill>
              <a:schemeClr val="bg1"/>
            </a:solidFill>
          </a:ln>
        </p:spPr>
        <p:txBody>
          <a:bodyPr/>
          <a:lstStyle>
            <a:lvl1pPr marL="0" marR="0" indent="0" algn="l" defTabSz="108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latin typeface="HelveticaNeueLT W1G 55 Roman" panose="020B0604020202020204" pitchFamily="34" charset="0"/>
              </a:defRPr>
            </a:lvl1pPr>
          </a:lstStyle>
          <a:p>
            <a:pPr lvl="0"/>
            <a:r>
              <a:rPr lang="en-US" dirty="0"/>
              <a:t>Insert picture</a:t>
            </a:r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08000"/>
            <a:ext cx="6096000" cy="3456000"/>
          </a:xfrm>
          <a:ln>
            <a:solidFill>
              <a:schemeClr val="bg1"/>
            </a:solidFill>
          </a:ln>
        </p:spPr>
        <p:txBody>
          <a:bodyPr/>
          <a:lstStyle>
            <a:lvl1pPr marL="0" marR="0" indent="0" algn="l" defTabSz="108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latin typeface="HelveticaNeueLT W1G 55 Roman" panose="020B0604020202020204" pitchFamily="34" charset="0"/>
              </a:defRPr>
            </a:lvl1pPr>
          </a:lstStyle>
          <a:p>
            <a:pPr lvl="0"/>
            <a:r>
              <a:rPr lang="en-US" dirty="0"/>
              <a:t>Insert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27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A89D9220-5E4F-4E43-ADA5-1B07650803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323814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83" imgH="384" progId="TCLayout.ActiveDocument.1">
                  <p:embed/>
                </p:oleObj>
              </mc:Choice>
              <mc:Fallback>
                <p:oleObj name="think-cell Folie" r:id="rId3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A89D9220-5E4F-4E43-ADA5-1B07650803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AA26359-EB22-BD45-8BF7-8B059CE3E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0" y="385447"/>
            <a:ext cx="111379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>
                <a:solidFill>
                  <a:srgbClr val="253652"/>
                </a:solidFill>
              </a:defRPr>
            </a:lvl1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EFE141F2-FC6A-4F22-BBB3-64695397C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855" y="6631058"/>
            <a:ext cx="2011768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20202120 | Frauscher Sensor Technology</a:t>
            </a: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C96C513C-5BEA-4607-9D43-DD3B65363CB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050" y="994844"/>
            <a:ext cx="11137900" cy="35093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67">
                <a:solidFill>
                  <a:srgbClr val="25365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dirty="0"/>
              <a:t>Click to edit subtitle</a:t>
            </a:r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84E87B2-3CD2-43CD-B57F-07A359C59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2" y="6631058"/>
            <a:ext cx="206788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DB45271-494B-496A-B4D9-B6B8F5D8C81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27050" y="1748366"/>
            <a:ext cx="11137900" cy="4607985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>
                <a:solidFill>
                  <a:srgbClr val="253652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6408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  <p15:guide id="2" orient="horz" pos="300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2 Text &amp;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1732DF51-6792-49C5-A6C4-503473C963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899828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83" imgH="384" progId="TCLayout.ActiveDocument.1">
                  <p:embed/>
                </p:oleObj>
              </mc:Choice>
              <mc:Fallback>
                <p:oleObj name="think-cell Folie" r:id="rId3" imgW="383" imgH="384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1732DF51-6792-49C5-A6C4-503473C96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7">
            <a:extLst>
              <a:ext uri="{FF2B5EF4-FFF2-40B4-BE49-F238E27FC236}">
                <a16:creationId xmlns:a16="http://schemas.microsoft.com/office/drawing/2014/main" id="{811B6045-D3DD-B64D-B02A-8F47B4979F24}"/>
              </a:ext>
            </a:extLst>
          </p:cNvPr>
          <p:cNvSpPr/>
          <p:nvPr userDrawn="1"/>
        </p:nvSpPr>
        <p:spPr>
          <a:xfrm>
            <a:off x="0" y="0"/>
            <a:ext cx="6096000" cy="6864824"/>
          </a:xfrm>
          <a:prstGeom prst="rect">
            <a:avLst/>
          </a:prstGeom>
          <a:solidFill>
            <a:srgbClr val="006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6DF7E02F-FDE5-9E4F-9307-2BDEA21F644A}"/>
              </a:ext>
            </a:extLst>
          </p:cNvPr>
          <p:cNvSpPr txBox="1">
            <a:spLocks/>
          </p:cNvSpPr>
          <p:nvPr userDrawn="1"/>
        </p:nvSpPr>
        <p:spPr>
          <a:xfrm>
            <a:off x="9059232" y="6382291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3CE688-C0D6-4D4F-9966-FFE2427C0EF6}" type="slidenum">
              <a:rPr lang="en-GB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‹Nº›</a:t>
            </a:fld>
            <a:endParaRPr lang="en-GB" sz="10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7049" y="1654789"/>
            <a:ext cx="4582583" cy="4431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3200" b="1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051" y="2207547"/>
            <a:ext cx="4582583" cy="2191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867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4EAAB15D-6203-334B-BBCF-FAA403D91EB5}"/>
              </a:ext>
            </a:extLst>
          </p:cNvPr>
          <p:cNvSpPr txBox="1">
            <a:spLocks/>
          </p:cNvSpPr>
          <p:nvPr userDrawn="1"/>
        </p:nvSpPr>
        <p:spPr>
          <a:xfrm>
            <a:off x="9059232" y="6382291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3CE688-C0D6-4D4F-9966-FFE2427C0EF6}" type="slidenum">
              <a:rPr lang="en-GB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‹Nº›</a:t>
            </a:fld>
            <a:endParaRPr lang="en-GB" sz="10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ußzeilenplatzhalter 6">
            <a:extLst>
              <a:ext uri="{FF2B5EF4-FFF2-40B4-BE49-F238E27FC236}">
                <a16:creationId xmlns:a16="http://schemas.microsoft.com/office/drawing/2014/main" id="{0E0FBCBD-3F56-4200-B2C3-7DEC2C621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9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2022 | Frauscher Sensor Technology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500E8D-5DA6-4965-91CB-5764E72DD4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049" y="3007078"/>
            <a:ext cx="4582583" cy="3130549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 baseline="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baseline="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baseline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D752B7C9-932A-4595-8E12-83439278F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2" y="6631058"/>
            <a:ext cx="206787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rgbClr val="253652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8399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253652"/>
                </a:solidFill>
                <a:latin typeface="HelveticaNeueLT W1G 55 Roman" panose="020B0604020202020204" pitchFamily="34" charset="0"/>
              </a:defRPr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534131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8">
            <a:extLst>
              <a:ext uri="{FF2B5EF4-FFF2-40B4-BE49-F238E27FC236}">
                <a16:creationId xmlns:a16="http://schemas.microsoft.com/office/drawing/2014/main" id="{874D506A-5D01-4D71-93B8-60E7755BA5BE}"/>
              </a:ext>
            </a:extLst>
          </p:cNvPr>
          <p:cNvSpPr/>
          <p:nvPr userDrawn="1"/>
        </p:nvSpPr>
        <p:spPr>
          <a:xfrm>
            <a:off x="4959927" y="-7119"/>
            <a:ext cx="7227837" cy="1469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1867" b="0" i="0" u="non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hteck 8">
            <a:extLst>
              <a:ext uri="{FF2B5EF4-FFF2-40B4-BE49-F238E27FC236}">
                <a16:creationId xmlns:a16="http://schemas.microsoft.com/office/drawing/2014/main" id="{D818F4BC-39B0-4E44-A2B0-54B1A90FDA4B}"/>
              </a:ext>
            </a:extLst>
          </p:cNvPr>
          <p:cNvSpPr/>
          <p:nvPr userDrawn="1"/>
        </p:nvSpPr>
        <p:spPr>
          <a:xfrm>
            <a:off x="4235" y="-7891"/>
            <a:ext cx="10386675" cy="14699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1867" b="0" i="0" u="non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A89D9220-5E4F-4E43-ADA5-1B07650803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460149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83" imgH="384" progId="TCLayout.ActiveDocument.1">
                  <p:embed/>
                </p:oleObj>
              </mc:Choice>
              <mc:Fallback>
                <p:oleObj name="think-cell Folie" r:id="rId3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A89D9220-5E4F-4E43-ADA5-1B07650803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EFE141F2-FC6A-4F22-BBB3-64695397C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6168" y="6631058"/>
            <a:ext cx="1768112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2021 | Frauscher Sensor Technology</a:t>
            </a:r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84E87B2-3CD2-43CD-B57F-07A359C59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2" y="6631058"/>
            <a:ext cx="206788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DB45271-494B-496A-B4D9-B6B8F5D8C81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27050" y="1748366"/>
            <a:ext cx="11137900" cy="4607985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>
                <a:solidFill>
                  <a:srgbClr val="253652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878FF337-AEE9-4D7F-B0F3-18B05862BC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11" y="-7119"/>
            <a:ext cx="2469300" cy="1465405"/>
          </a:xfrm>
          <a:custGeom>
            <a:avLst/>
            <a:gdLst>
              <a:gd name="connsiteX0" fmla="*/ 0 w 8672791"/>
              <a:gd name="connsiteY0" fmla="*/ 0 h 5143500"/>
              <a:gd name="connsiteX1" fmla="*/ 8672791 w 8672791"/>
              <a:gd name="connsiteY1" fmla="*/ 0 h 5143500"/>
              <a:gd name="connsiteX2" fmla="*/ 8672791 w 8672791"/>
              <a:gd name="connsiteY2" fmla="*/ 5143500 h 5143500"/>
              <a:gd name="connsiteX3" fmla="*/ 0 w 8672791"/>
              <a:gd name="connsiteY3" fmla="*/ 5143500 h 5143500"/>
              <a:gd name="connsiteX4" fmla="*/ 0 w 8672791"/>
              <a:gd name="connsiteY4" fmla="*/ 0 h 5143500"/>
              <a:gd name="connsiteX0" fmla="*/ 0 w 8672791"/>
              <a:gd name="connsiteY0" fmla="*/ 0 h 5143500"/>
              <a:gd name="connsiteX1" fmla="*/ 8672791 w 8672791"/>
              <a:gd name="connsiteY1" fmla="*/ 0 h 5143500"/>
              <a:gd name="connsiteX2" fmla="*/ 5731471 w 8672791"/>
              <a:gd name="connsiteY2" fmla="*/ 5143500 h 5143500"/>
              <a:gd name="connsiteX3" fmla="*/ 0 w 8672791"/>
              <a:gd name="connsiteY3" fmla="*/ 5143500 h 5143500"/>
              <a:gd name="connsiteX4" fmla="*/ 0 w 8672791"/>
              <a:gd name="connsiteY4" fmla="*/ 0 h 5143500"/>
              <a:gd name="connsiteX0" fmla="*/ 0 w 8714291"/>
              <a:gd name="connsiteY0" fmla="*/ 0 h 5143500"/>
              <a:gd name="connsiteX1" fmla="*/ 8714291 w 8714291"/>
              <a:gd name="connsiteY1" fmla="*/ 0 h 5143500"/>
              <a:gd name="connsiteX2" fmla="*/ 5731471 w 8714291"/>
              <a:gd name="connsiteY2" fmla="*/ 5143500 h 5143500"/>
              <a:gd name="connsiteX3" fmla="*/ 0 w 8714291"/>
              <a:gd name="connsiteY3" fmla="*/ 5143500 h 5143500"/>
              <a:gd name="connsiteX4" fmla="*/ 0 w 8714291"/>
              <a:gd name="connsiteY4" fmla="*/ 0 h 5143500"/>
              <a:gd name="connsiteX0" fmla="*/ 0 w 8714291"/>
              <a:gd name="connsiteY0" fmla="*/ 0 h 5143500"/>
              <a:gd name="connsiteX1" fmla="*/ 8714291 w 8714291"/>
              <a:gd name="connsiteY1" fmla="*/ 0 h 5143500"/>
              <a:gd name="connsiteX2" fmla="*/ 5747433 w 8714291"/>
              <a:gd name="connsiteY2" fmla="*/ 5143500 h 5143500"/>
              <a:gd name="connsiteX3" fmla="*/ 0 w 8714291"/>
              <a:gd name="connsiteY3" fmla="*/ 5143500 h 5143500"/>
              <a:gd name="connsiteX4" fmla="*/ 0 w 8714291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4291" h="5143500">
                <a:moveTo>
                  <a:pt x="0" y="0"/>
                </a:moveTo>
                <a:lnTo>
                  <a:pt x="8714291" y="0"/>
                </a:lnTo>
                <a:lnTo>
                  <a:pt x="574743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C96C513C-5BEA-4607-9D43-DD3B65363CB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050" y="994844"/>
            <a:ext cx="11137900" cy="35093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67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dirty="0"/>
              <a:t>Click to edit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A26359-EB22-BD45-8BF7-8B059CE3E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0" y="385447"/>
            <a:ext cx="111379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F9796C-D52E-4DB6-99B3-29076F673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62869" y="-7119"/>
            <a:ext cx="840695" cy="146540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145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  <p15:guide id="2" orient="horz" pos="300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BE26A-ACD4-D062-46CD-819DD63BA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40B37B-A015-4AAE-CD9F-209C50C2E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B0A67D-7224-E7B4-2199-DFC88A7BB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D97E8B-D087-E195-7B24-12C35361C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77D021-6273-BACD-9DB2-E58433C9A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9737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1732DF51-6792-49C5-A6C4-503473C963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009720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83" imgH="384" progId="TCLayout.ActiveDocument.1">
                  <p:embed/>
                </p:oleObj>
              </mc:Choice>
              <mc:Fallback>
                <p:oleObj name="think-cell Folie" r:id="rId3" imgW="383" imgH="384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1732DF51-6792-49C5-A6C4-503473C96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7">
            <a:extLst>
              <a:ext uri="{FF2B5EF4-FFF2-40B4-BE49-F238E27FC236}">
                <a16:creationId xmlns:a16="http://schemas.microsoft.com/office/drawing/2014/main" id="{811B6045-D3DD-B64D-B02A-8F47B4979F24}"/>
              </a:ext>
            </a:extLst>
          </p:cNvPr>
          <p:cNvSpPr/>
          <p:nvPr userDrawn="1"/>
        </p:nvSpPr>
        <p:spPr>
          <a:xfrm>
            <a:off x="6096000" y="0"/>
            <a:ext cx="6096000" cy="6869059"/>
          </a:xfrm>
          <a:prstGeom prst="rect">
            <a:avLst/>
          </a:prstGeom>
          <a:solidFill>
            <a:srgbClr val="006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6DF7E02F-FDE5-9E4F-9307-2BDEA21F644A}"/>
              </a:ext>
            </a:extLst>
          </p:cNvPr>
          <p:cNvSpPr txBox="1">
            <a:spLocks/>
          </p:cNvSpPr>
          <p:nvPr userDrawn="1"/>
        </p:nvSpPr>
        <p:spPr>
          <a:xfrm>
            <a:off x="9059232" y="6382291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ußzeilenplatzhalter 6">
            <a:extLst>
              <a:ext uri="{FF2B5EF4-FFF2-40B4-BE49-F238E27FC236}">
                <a16:creationId xmlns:a16="http://schemas.microsoft.com/office/drawing/2014/main" id="{0E0FBCBD-3F56-4200-B2C3-7DEC2C621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6168" y="6631058"/>
            <a:ext cx="1768112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rgbClr val="25365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2021 | Frauscher Sensor Technology</a:t>
            </a:r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D752B7C9-932A-4595-8E12-83439278F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2" y="6631058"/>
            <a:ext cx="206787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rgbClr val="253652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685304" y="827629"/>
            <a:ext cx="8135968" cy="5202743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253652"/>
                </a:solidFill>
                <a:latin typeface="HelveticaNeueLT W1G 55 Roman" panose="020B0604020202020204" pitchFamily="34" charset="0"/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B29EAF-479C-42FD-BE39-40681E1E11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20967" y="1119258"/>
            <a:ext cx="2743200" cy="9787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5E97C7A-F0FF-4F9D-A771-E65D4FB468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20968" y="2207547"/>
            <a:ext cx="2743201" cy="2645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67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52448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8">
            <a:extLst>
              <a:ext uri="{FF2B5EF4-FFF2-40B4-BE49-F238E27FC236}">
                <a16:creationId xmlns:a16="http://schemas.microsoft.com/office/drawing/2014/main" id="{ACCB2698-4994-4F6B-8524-B494FD93FBF3}"/>
              </a:ext>
            </a:extLst>
          </p:cNvPr>
          <p:cNvSpPr/>
          <p:nvPr userDrawn="1"/>
        </p:nvSpPr>
        <p:spPr>
          <a:xfrm>
            <a:off x="0" y="-5645"/>
            <a:ext cx="12192000" cy="1469957"/>
          </a:xfrm>
          <a:prstGeom prst="rect">
            <a:avLst/>
          </a:prstGeom>
          <a:solidFill>
            <a:srgbClr val="253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1867" b="0" i="0" u="non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A89D9220-5E4F-4E43-ADA5-1B07650803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355243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83" imgH="384" progId="TCLayout.ActiveDocument.1">
                  <p:embed/>
                </p:oleObj>
              </mc:Choice>
              <mc:Fallback>
                <p:oleObj name="think-cell Folie" r:id="rId3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A89D9220-5E4F-4E43-ADA5-1B07650803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AA26359-EB22-BD45-8BF7-8B059CE3E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0" y="385447"/>
            <a:ext cx="111379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EFE141F2-FC6A-4F22-BBB3-64695397C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6168" y="6631058"/>
            <a:ext cx="1768112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2021 | Frauscher Sensor Technology</a:t>
            </a: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C96C513C-5BEA-4607-9D43-DD3B65363CB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050" y="994844"/>
            <a:ext cx="11137900" cy="35093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67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dirty="0"/>
              <a:t>Click to edit subtitle</a:t>
            </a:r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84E87B2-3CD2-43CD-B57F-07A359C59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2" y="6631058"/>
            <a:ext cx="206788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DB45271-494B-496A-B4D9-B6B8F5D8C81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27050" y="1748366"/>
            <a:ext cx="11137900" cy="4607985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>
                <a:solidFill>
                  <a:srgbClr val="253652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647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  <p15:guide id="2" orient="horz" pos="300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E552BD1-22C5-4B24-8E22-8E9C0801CCAC}"/>
              </a:ext>
            </a:extLst>
          </p:cNvPr>
          <p:cNvSpPr/>
          <p:nvPr userDrawn="1"/>
        </p:nvSpPr>
        <p:spPr>
          <a:xfrm>
            <a:off x="0" y="4496340"/>
            <a:ext cx="12163416" cy="2361659"/>
          </a:xfrm>
          <a:prstGeom prst="rect">
            <a:avLst/>
          </a:prstGeom>
          <a:solidFill>
            <a:srgbClr val="253652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1867" b="0" i="0" u="non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A89D9220-5E4F-4E43-ADA5-1B07650803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9224222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83" imgH="384" progId="TCLayout.ActiveDocument.1">
                  <p:embed/>
                </p:oleObj>
              </mc:Choice>
              <mc:Fallback>
                <p:oleObj name="think-cell Folie" r:id="rId3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A89D9220-5E4F-4E43-ADA5-1B07650803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AA26359-EB22-BD45-8BF7-8B059CE3E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0" y="385447"/>
            <a:ext cx="111379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>
                <a:solidFill>
                  <a:srgbClr val="253652"/>
                </a:solidFill>
              </a:defRPr>
            </a:lvl1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EFE141F2-FC6A-4F22-BBB3-64695397C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6168" y="6631058"/>
            <a:ext cx="1768112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2021 | Frauscher Sensor Technology</a:t>
            </a: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C96C513C-5BEA-4607-9D43-DD3B65363CB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050" y="994844"/>
            <a:ext cx="11137900" cy="35093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67">
                <a:solidFill>
                  <a:srgbClr val="25365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dirty="0"/>
              <a:t>Click to edit subtitle</a:t>
            </a:r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84E87B2-3CD2-43CD-B57F-07A359C59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2" y="6631058"/>
            <a:ext cx="206788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DB45271-494B-496A-B4D9-B6B8F5D8C81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27050" y="4604146"/>
            <a:ext cx="11137900" cy="1745665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baseline="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baseline="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baseline="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Inhaltsplatzhalter 6">
            <a:extLst>
              <a:ext uri="{FF2B5EF4-FFF2-40B4-BE49-F238E27FC236}">
                <a16:creationId xmlns:a16="http://schemas.microsoft.com/office/drawing/2014/main" id="{265E13DE-0E7F-4F4E-87ED-F2E0EEB378F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7050" y="1748367"/>
            <a:ext cx="11137900" cy="2019157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>
                <a:solidFill>
                  <a:srgbClr val="253652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baseline="0">
                <a:solidFill>
                  <a:srgbClr val="253652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28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  <p15:guide id="2" orient="horz" pos="300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 petr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0BF7012-4440-4C0F-82B3-435DD18805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526721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3" imgH="384" progId="TCLayout.ActiveDocument.1">
                  <p:embed/>
                </p:oleObj>
              </mc:Choice>
              <mc:Fallback>
                <p:oleObj name="think-cell Folie" r:id="rId4" imgW="383" imgH="384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0BF7012-4440-4C0F-82B3-435DD18805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861AC6E-9599-4654-A43B-8CCCED59AB9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4400" b="0" i="0" baseline="0" dirty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6" name="Fußzeilenplatzhalter 6">
            <a:extLst>
              <a:ext uri="{FF2B5EF4-FFF2-40B4-BE49-F238E27FC236}">
                <a16:creationId xmlns:a16="http://schemas.microsoft.com/office/drawing/2014/main" id="{0BF54D4D-A897-4145-A59D-1459A66B6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6168" y="6631058"/>
            <a:ext cx="1768112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2021 | Frauscher Sensor Technology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2ED58E-F34E-4FEB-986A-D82DB8A7B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0FF35A6-A0F6-4748-B934-51E6C47AC2A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050" y="994844"/>
            <a:ext cx="11137900" cy="35093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67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dirty="0"/>
              <a:t>Click to edit subtitle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D8C9DC8B-8E44-42DE-BF74-AAB0E5AEF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3" y="6631058"/>
            <a:ext cx="206787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chemeClr val="bg1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303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  <p15:guide id="2" orient="horz" pos="300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B5A9EB4-4070-4205-AF9A-3BE6E4F40B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253352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83" imgH="384" progId="TCLayout.ActiveDocument.1">
                  <p:embed/>
                </p:oleObj>
              </mc:Choice>
              <mc:Fallback>
                <p:oleObj name="think-cell Folie" r:id="rId3" imgW="383" imgH="384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B5A9EB4-4070-4205-AF9A-3BE6E4F40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9DCA7D8-C2C9-7140-A339-ECD6AE8C8750}"/>
              </a:ext>
            </a:extLst>
          </p:cNvPr>
          <p:cNvSpPr txBox="1">
            <a:spLocks/>
          </p:cNvSpPr>
          <p:nvPr userDrawn="1"/>
        </p:nvSpPr>
        <p:spPr>
          <a:xfrm>
            <a:off x="9059232" y="6382291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3CE688-C0D6-4D4F-9966-FFE2427C0EF6}" type="slidenum">
              <a:rPr lang="en-GB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‹Nº›</a:t>
            </a:fld>
            <a:endParaRPr lang="en-GB" sz="10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AA26359-EB22-BD45-8BF7-8B059CE3E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0" y="385447"/>
            <a:ext cx="111379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>
                <a:solidFill>
                  <a:srgbClr val="253652"/>
                </a:solidFill>
              </a:defRPr>
            </a:lvl1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3" name="Inhaltsplatzhalter 7">
            <a:extLst>
              <a:ext uri="{FF2B5EF4-FFF2-40B4-BE49-F238E27FC236}">
                <a16:creationId xmlns:a16="http://schemas.microsoft.com/office/drawing/2014/main" id="{6CD69193-E918-B048-97C5-BB6F356DC35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050" y="994845"/>
            <a:ext cx="11137900" cy="35093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rgbClr val="25365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</a:t>
            </a:r>
            <a:r>
              <a:rPr lang="en-GB" dirty="0" err="1"/>
              <a:t>sutitle</a:t>
            </a:r>
            <a:endParaRPr lang="en-GB" dirty="0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130EB18A-C1C0-40E9-A491-55C4E4B36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6168" y="6631058"/>
            <a:ext cx="1768112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rgbClr val="25365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2021 | Frauscher Sensor Technology</a:t>
            </a:r>
          </a:p>
        </p:txBody>
      </p:sp>
      <p:sp>
        <p:nvSpPr>
          <p:cNvPr id="19" name="Foliennummernplatzhalter 7">
            <a:extLst>
              <a:ext uri="{FF2B5EF4-FFF2-40B4-BE49-F238E27FC236}">
                <a16:creationId xmlns:a16="http://schemas.microsoft.com/office/drawing/2014/main" id="{C764CBB0-6CB4-475C-9901-5ACC5273E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2" y="6631058"/>
            <a:ext cx="206787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rgbClr val="253652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39" name="Textplatzhalter 11">
            <a:extLst>
              <a:ext uri="{FF2B5EF4-FFF2-40B4-BE49-F238E27FC236}">
                <a16:creationId xmlns:a16="http://schemas.microsoft.com/office/drawing/2014/main" id="{EE7DDE74-7228-FB4E-AB4C-A98784155B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9269" y="1751325"/>
            <a:ext cx="5230783" cy="350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67" b="1">
                <a:solidFill>
                  <a:srgbClr val="00C4B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 2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A1078A6E-6B6B-431A-84A4-924F1A9AD0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7268" y="2183131"/>
            <a:ext cx="11022304" cy="1872000"/>
          </a:xfrm>
        </p:spPr>
        <p:txBody>
          <a:bodyPr lIns="72000" tIns="0" rIns="0" bIns="0">
            <a:noAutofit/>
          </a:bodyPr>
          <a:lstStyle>
            <a:lvl1pPr>
              <a:spcBef>
                <a:spcPts val="400"/>
              </a:spcBef>
              <a:defRPr sz="1600">
                <a:solidFill>
                  <a:srgbClr val="002A4C"/>
                </a:solidFill>
              </a:defRPr>
            </a:lvl1pPr>
            <a:lvl2pPr>
              <a:spcBef>
                <a:spcPts val="400"/>
              </a:spcBef>
              <a:defRPr sz="1333">
                <a:solidFill>
                  <a:srgbClr val="002A4C"/>
                </a:solidFill>
              </a:defRPr>
            </a:lvl2pPr>
            <a:lvl3pPr>
              <a:spcBef>
                <a:spcPts val="400"/>
              </a:spcBef>
              <a:defRPr sz="1200">
                <a:solidFill>
                  <a:srgbClr val="002A4C"/>
                </a:solidFill>
              </a:defRPr>
            </a:lvl3pPr>
            <a:lvl4pPr>
              <a:spcBef>
                <a:spcPts val="400"/>
              </a:spcBef>
              <a:defRPr sz="1200">
                <a:solidFill>
                  <a:srgbClr val="002A4C"/>
                </a:solidFill>
              </a:defRPr>
            </a:lvl4pPr>
            <a:lvl5pPr>
              <a:spcBef>
                <a:spcPts val="400"/>
              </a:spcBef>
              <a:defRPr sz="1200">
                <a:solidFill>
                  <a:srgbClr val="002A4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3" name="Rechteck 18">
            <a:extLst>
              <a:ext uri="{FF2B5EF4-FFF2-40B4-BE49-F238E27FC236}">
                <a16:creationId xmlns:a16="http://schemas.microsoft.com/office/drawing/2014/main" id="{660A597B-0CC6-8948-85B0-4C6661DC7970}"/>
              </a:ext>
            </a:extLst>
          </p:cNvPr>
          <p:cNvSpPr/>
          <p:nvPr userDrawn="1"/>
        </p:nvSpPr>
        <p:spPr>
          <a:xfrm>
            <a:off x="529268" y="2183131"/>
            <a:ext cx="48000" cy="1872000"/>
          </a:xfrm>
          <a:prstGeom prst="rect">
            <a:avLst/>
          </a:prstGeom>
          <a:solidFill>
            <a:srgbClr val="00C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EE7DDE74-7228-FB4E-AB4C-A98784155BC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9269" y="4191175"/>
            <a:ext cx="5230783" cy="350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67" b="1">
                <a:solidFill>
                  <a:srgbClr val="00C4B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Headline 2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A1078A6E-6B6B-431A-84A4-924F1A9AD05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7268" y="4622981"/>
            <a:ext cx="11022304" cy="1872000"/>
          </a:xfrm>
        </p:spPr>
        <p:txBody>
          <a:bodyPr lIns="72000" tIns="0" rIns="0" bIns="0">
            <a:noAutofit/>
          </a:bodyPr>
          <a:lstStyle>
            <a:lvl1pPr>
              <a:spcBef>
                <a:spcPts val="400"/>
              </a:spcBef>
              <a:defRPr sz="1600">
                <a:solidFill>
                  <a:srgbClr val="002A4C"/>
                </a:solidFill>
              </a:defRPr>
            </a:lvl1pPr>
            <a:lvl2pPr>
              <a:spcBef>
                <a:spcPts val="400"/>
              </a:spcBef>
              <a:defRPr sz="1333">
                <a:solidFill>
                  <a:srgbClr val="002A4C"/>
                </a:solidFill>
              </a:defRPr>
            </a:lvl2pPr>
            <a:lvl3pPr>
              <a:spcBef>
                <a:spcPts val="400"/>
              </a:spcBef>
              <a:defRPr sz="1200">
                <a:solidFill>
                  <a:srgbClr val="002A4C"/>
                </a:solidFill>
              </a:defRPr>
            </a:lvl3pPr>
            <a:lvl4pPr>
              <a:spcBef>
                <a:spcPts val="400"/>
              </a:spcBef>
              <a:defRPr sz="1200">
                <a:solidFill>
                  <a:srgbClr val="002A4C"/>
                </a:solidFill>
              </a:defRPr>
            </a:lvl4pPr>
            <a:lvl5pPr>
              <a:spcBef>
                <a:spcPts val="400"/>
              </a:spcBef>
              <a:defRPr sz="1200">
                <a:solidFill>
                  <a:srgbClr val="002A4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Rechteck 18">
            <a:extLst>
              <a:ext uri="{FF2B5EF4-FFF2-40B4-BE49-F238E27FC236}">
                <a16:creationId xmlns:a16="http://schemas.microsoft.com/office/drawing/2014/main" id="{660A597B-0CC6-8948-85B0-4C6661DC7970}"/>
              </a:ext>
            </a:extLst>
          </p:cNvPr>
          <p:cNvSpPr/>
          <p:nvPr userDrawn="1"/>
        </p:nvSpPr>
        <p:spPr>
          <a:xfrm>
            <a:off x="529268" y="4622981"/>
            <a:ext cx="48000" cy="1872000"/>
          </a:xfrm>
          <a:prstGeom prst="rect">
            <a:avLst/>
          </a:prstGeom>
          <a:solidFill>
            <a:srgbClr val="00C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5385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>
          <p15:clr>
            <a:srgbClr val="FBAE40"/>
          </p15:clr>
        </p15:guide>
        <p15:guide id="4" orient="horz" pos="300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Obje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B5A9EB4-4070-4205-AF9A-3BE6E4F40B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609008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83" imgH="384" progId="TCLayout.ActiveDocument.1">
                  <p:embed/>
                </p:oleObj>
              </mc:Choice>
              <mc:Fallback>
                <p:oleObj name="think-cell Folie" r:id="rId3" imgW="383" imgH="384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B5A9EB4-4070-4205-AF9A-3BE6E4F40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9DCA7D8-C2C9-7140-A339-ECD6AE8C8750}"/>
              </a:ext>
            </a:extLst>
          </p:cNvPr>
          <p:cNvSpPr txBox="1">
            <a:spLocks/>
          </p:cNvSpPr>
          <p:nvPr userDrawn="1"/>
        </p:nvSpPr>
        <p:spPr>
          <a:xfrm>
            <a:off x="9059232" y="6382291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3CE688-C0D6-4D4F-9966-FFE2427C0EF6}" type="slidenum">
              <a:rPr lang="en-GB" sz="1067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‹Nº›</a:t>
            </a:fld>
            <a:endParaRPr lang="en-GB" sz="10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AA26359-EB22-BD45-8BF7-8B059CE3E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0" y="385447"/>
            <a:ext cx="111379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dirty="0">
                <a:solidFill>
                  <a:srgbClr val="253652"/>
                </a:solidFill>
              </a:defRPr>
            </a:lvl1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3" name="Inhaltsplatzhalter 7">
            <a:extLst>
              <a:ext uri="{FF2B5EF4-FFF2-40B4-BE49-F238E27FC236}">
                <a16:creationId xmlns:a16="http://schemas.microsoft.com/office/drawing/2014/main" id="{6CD69193-E918-B048-97C5-BB6F356DC35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050" y="994845"/>
            <a:ext cx="11137900" cy="35093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67">
                <a:solidFill>
                  <a:srgbClr val="25365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subtitle</a:t>
            </a:r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130EB18A-C1C0-40E9-A491-55C4E4B36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6168" y="6631058"/>
            <a:ext cx="1768112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en-GB" sz="933" dirty="0">
                <a:solidFill>
                  <a:srgbClr val="25365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dirty="0"/>
              <a:t>2021 | Frauscher Sensor Technology</a:t>
            </a:r>
          </a:p>
        </p:txBody>
      </p:sp>
      <p:sp>
        <p:nvSpPr>
          <p:cNvPr id="19" name="Foliennummernplatzhalter 7">
            <a:extLst>
              <a:ext uri="{FF2B5EF4-FFF2-40B4-BE49-F238E27FC236}">
                <a16:creationId xmlns:a16="http://schemas.microsoft.com/office/drawing/2014/main" id="{C764CBB0-6CB4-475C-9901-5ACC5273E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162" y="6631058"/>
            <a:ext cx="206787" cy="1435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933">
                <a:solidFill>
                  <a:srgbClr val="253652"/>
                </a:solidFill>
                <a:latin typeface="+mj-lt"/>
              </a:defRPr>
            </a:lvl1pPr>
          </a:lstStyle>
          <a:p>
            <a:fld id="{7A5904A2-840A-42F6-8494-12E8BF2DB00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DA2AE2BF-A3F9-4587-B005-8864E91971C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27048" y="1746661"/>
            <a:ext cx="3468795" cy="366932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Bildplatzhalter 4">
            <a:extLst>
              <a:ext uri="{FF2B5EF4-FFF2-40B4-BE49-F238E27FC236}">
                <a16:creationId xmlns:a16="http://schemas.microsoft.com/office/drawing/2014/main" id="{F58796C5-CF98-41B6-843F-7AB03C618E0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96159" y="1746661"/>
            <a:ext cx="3468795" cy="366932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DA2AE2BF-A3F9-4587-B005-8864E91971C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368000" y="1746661"/>
            <a:ext cx="3468795" cy="366932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527048" y="5412008"/>
            <a:ext cx="3470400" cy="628649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Click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edit</a:t>
            </a:r>
            <a:endParaRPr lang="de-AT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368000" y="5412008"/>
            <a:ext cx="3470400" cy="628649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Click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edit</a:t>
            </a:r>
            <a:endParaRPr lang="de-AT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8196159" y="5412008"/>
            <a:ext cx="3470400" cy="628649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Click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edit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6461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>
          <p15:clr>
            <a:srgbClr val="FBAE40"/>
          </p15:clr>
        </p15:guide>
        <p15:guide id="4" orient="horz" pos="300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818DF-D4AA-2867-E8DA-881D1C56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24B4C1-A608-F463-3D9F-C300FE037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45497D-77DF-7DAD-A9E4-A1F098BD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A19E47-F574-00E0-8DA4-8395F7F22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7325A4-407C-0452-44D6-5C61076B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365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57743-4701-37FF-BAE9-F429D488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8C4D01-137A-0E8E-536D-517E30770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39B27E-76B4-58E2-60D5-2B8D49F4C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DF86BB-6351-03B8-FBB3-A28F2BDFA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8404D9-29E3-217D-488D-EA072D45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E1D311-52E1-3048-DAAE-FBD0180B6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146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2DDA1-A10D-5DAE-4F1E-BF22ABBE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36B64-44D0-1538-0E83-E27099E70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95375C-12FC-21CD-11B1-DDDFCD987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321B68-87F9-6EC8-6169-0D55A801C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3E1C7E-05F4-21CE-873C-E0A885B90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60620E1-63E5-CB7F-3909-AB2B689E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2B8E52-20D2-B945-DAEC-1C81BFF2B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320A106-A918-FA72-A5B6-955705D3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762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B0CB2-9920-714D-028A-9B96C1C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0201F3-AA97-DE40-A91F-01229280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084CF90-F707-F6A9-AA6C-C726EEAC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F5EBD4-DBFB-1566-4E76-F945796E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916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C7E769-B132-88E2-AB00-299BE122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D22F45E-EDDF-2473-C510-BE571129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A7E2CF-B81D-D50E-8319-FA14BE19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611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B6F01-771C-9E3D-9762-94D94E87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EE1E8E-CC7D-1709-C05F-2CA72CC7A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C4C132-8D04-E92E-3BCC-8FCD25254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1B4B18-10B4-8E99-0520-84FD79844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DFE545-69C2-FA20-8473-AAAD921F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A64E1A-B743-93B6-16DF-EBA26AD5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797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4A625-F9BD-8F77-18E9-D40D78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4221833-0A12-289D-4700-6F3CD6990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811D5F-7A9D-E037-E2A2-FB0F6F4BC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E1B80F-16B9-14DD-7BFC-E2594443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D59089-EF74-2AD6-D9A3-35B82A64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5A5266-6B80-5B5C-624B-F29705BE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79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6D6FB17-DE6B-A6C4-0738-BECCD64D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1283D5-103B-4F05-CF40-628CFC380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17F406-2D84-7F16-7BD8-224A65C739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5DB3E-418E-459E-B02D-E964E45ED330}" type="datetimeFigureOut">
              <a:rPr lang="es-MX" smtClean="0"/>
              <a:t>21/10/2022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D1965A-3100-1AE1-DCF2-48C3F68DE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8652FC-D06C-0877-1292-FAA200E3A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CC4B4-7F19-4BBB-9A1C-0689085AE9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283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9" Type="http://schemas.openxmlformats.org/officeDocument/2006/relationships/image" Target="../media/image87.svg"/><Relationship Id="rId21" Type="http://schemas.openxmlformats.org/officeDocument/2006/relationships/image" Target="../media/image70.jpeg"/><Relationship Id="rId34" Type="http://schemas.openxmlformats.org/officeDocument/2006/relationships/image" Target="../media/image83.png"/><Relationship Id="rId42" Type="http://schemas.openxmlformats.org/officeDocument/2006/relationships/image" Target="../media/image9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jpeg"/><Relationship Id="rId20" Type="http://schemas.openxmlformats.org/officeDocument/2006/relationships/image" Target="../media/image69.png"/><Relationship Id="rId29" Type="http://schemas.openxmlformats.org/officeDocument/2006/relationships/image" Target="../media/image78.png"/><Relationship Id="rId41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32" Type="http://schemas.openxmlformats.org/officeDocument/2006/relationships/image" Target="../media/image81.png"/><Relationship Id="rId37" Type="http://schemas.openxmlformats.org/officeDocument/2006/relationships/slide" Target="slide11.xml"/><Relationship Id="rId40" Type="http://schemas.openxmlformats.org/officeDocument/2006/relationships/image" Target="../media/image88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36" Type="http://schemas.openxmlformats.org/officeDocument/2006/relationships/image" Target="../media/image85.png"/><Relationship Id="rId10" Type="http://schemas.openxmlformats.org/officeDocument/2006/relationships/image" Target="../media/image59.bin"/><Relationship Id="rId19" Type="http://schemas.openxmlformats.org/officeDocument/2006/relationships/image" Target="../media/image68.png"/><Relationship Id="rId31" Type="http://schemas.openxmlformats.org/officeDocument/2006/relationships/image" Target="../media/image80.png"/><Relationship Id="rId44" Type="http://schemas.openxmlformats.org/officeDocument/2006/relationships/image" Target="../media/image92.png"/><Relationship Id="rId4" Type="http://schemas.microsoft.com/office/2007/relationships/hdphoto" Target="../media/hdphoto7.wdp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Relationship Id="rId35" Type="http://schemas.openxmlformats.org/officeDocument/2006/relationships/image" Target="../media/image84.png"/><Relationship Id="rId43" Type="http://schemas.openxmlformats.org/officeDocument/2006/relationships/image" Target="../media/image91.jpg"/><Relationship Id="rId8" Type="http://schemas.openxmlformats.org/officeDocument/2006/relationships/image" Target="../media/image57.bin"/><Relationship Id="rId3" Type="http://schemas.openxmlformats.org/officeDocument/2006/relationships/image" Target="../media/image53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38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56C4415-1C33-3C7B-E894-F9DA85A53E19}"/>
              </a:ext>
            </a:extLst>
          </p:cNvPr>
          <p:cNvSpPr txBox="1"/>
          <p:nvPr/>
        </p:nvSpPr>
        <p:spPr>
          <a:xfrm>
            <a:off x="702936" y="2695699"/>
            <a:ext cx="11332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Ventajas de los contadores de ejes en la señalización de los ferrocarriles de carga.	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52A2B69-89BB-F45C-E70C-F121D09A2FDF}"/>
              </a:ext>
            </a:extLst>
          </p:cNvPr>
          <p:cNvCxnSpPr/>
          <p:nvPr/>
        </p:nvCxnSpPr>
        <p:spPr>
          <a:xfrm>
            <a:off x="334661" y="3755326"/>
            <a:ext cx="11582400" cy="0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43176D52-FB07-AB37-A47C-3F1777F038EF}"/>
              </a:ext>
            </a:extLst>
          </p:cNvPr>
          <p:cNvSpPr txBox="1"/>
          <p:nvPr/>
        </p:nvSpPr>
        <p:spPr>
          <a:xfrm>
            <a:off x="702937" y="4408317"/>
            <a:ext cx="862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Frauscher Sensor </a:t>
            </a:r>
            <a:r>
              <a:rPr lang="es-MX" sz="2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es-MX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Latinoamérica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6E336AD-63C4-EE5C-9B0D-8F8FECB03580}"/>
              </a:ext>
            </a:extLst>
          </p:cNvPr>
          <p:cNvSpPr txBox="1"/>
          <p:nvPr/>
        </p:nvSpPr>
        <p:spPr>
          <a:xfrm>
            <a:off x="702938" y="3781384"/>
            <a:ext cx="988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Yugo </a:t>
            </a:r>
            <a:r>
              <a:rPr lang="es-MX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Nomura</a:t>
            </a:r>
            <a:endParaRPr lang="es-MX" sz="3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42C2A0B-15B0-F6E5-09B3-283F27817EBC}"/>
              </a:ext>
            </a:extLst>
          </p:cNvPr>
          <p:cNvSpPr txBox="1"/>
          <p:nvPr/>
        </p:nvSpPr>
        <p:spPr>
          <a:xfrm>
            <a:off x="442685" y="6070760"/>
            <a:ext cx="3265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de octubre de 2022</a:t>
            </a:r>
          </a:p>
        </p:txBody>
      </p:sp>
      <p:pic>
        <p:nvPicPr>
          <p:cNvPr id="12" name="Imagen 11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56AB6DFB-DD33-FA2C-B9E3-5F87D41E5B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784" y="5913129"/>
            <a:ext cx="3508555" cy="762039"/>
          </a:xfrm>
          <a:prstGeom prst="rect">
            <a:avLst/>
          </a:prstGeom>
        </p:spPr>
      </p:pic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B2572C61-AC0A-2938-0382-D379FA7E7B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709" y="207657"/>
            <a:ext cx="2745352" cy="77424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23837CB-420F-DCB8-B532-562745067635}"/>
              </a:ext>
            </a:extLst>
          </p:cNvPr>
          <p:cNvSpPr txBox="1"/>
          <p:nvPr/>
        </p:nvSpPr>
        <p:spPr>
          <a:xfrm>
            <a:off x="702936" y="5435360"/>
            <a:ext cx="862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CIBA Group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5C6E08C-CF9E-DAB5-AE03-714470084B54}"/>
              </a:ext>
            </a:extLst>
          </p:cNvPr>
          <p:cNvSpPr txBox="1"/>
          <p:nvPr/>
        </p:nvSpPr>
        <p:spPr>
          <a:xfrm>
            <a:off x="702937" y="4808427"/>
            <a:ext cx="988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Ezequiel Cisneros</a:t>
            </a:r>
          </a:p>
        </p:txBody>
      </p:sp>
    </p:spTree>
    <p:extLst>
      <p:ext uri="{BB962C8B-B14F-4D97-AF65-F5344CB8AC3E}">
        <p14:creationId xmlns:p14="http://schemas.microsoft.com/office/powerpoint/2010/main" val="381178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2E57139-BFEA-5C82-0CEB-8400B1677CB7}"/>
              </a:ext>
            </a:extLst>
          </p:cNvPr>
          <p:cNvSpPr/>
          <p:nvPr/>
        </p:nvSpPr>
        <p:spPr>
          <a:xfrm>
            <a:off x="0" y="0"/>
            <a:ext cx="12192000" cy="1458286"/>
          </a:xfrm>
          <a:prstGeom prst="rect">
            <a:avLst/>
          </a:prstGeom>
          <a:solidFill>
            <a:srgbClr val="006A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B5D3FD4C-4805-495D-887B-4DE2887FA5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2339" y="690144"/>
            <a:ext cx="6096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F20EE7-CBAE-4AF7-916F-868A8BE04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8" cy="143565"/>
          </a:xfrm>
        </p:spPr>
        <p:txBody>
          <a:bodyPr/>
          <a:lstStyle/>
          <a:p>
            <a:r>
              <a:rPr lang="de-AT" dirty="0"/>
              <a:t>2022 | Frauscher Sensor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F89294-0D46-4DD7-812F-5B774052A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036" y="6631058"/>
            <a:ext cx="60914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D0F9F-252C-4DBE-B32B-0FF5A41267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006E7A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30176-CBF8-4983-B580-38D7A84ECC1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A74033-66F9-401A-B139-2A491B8E52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6E7A"/>
          </a:solidFill>
        </p:spPr>
        <p:txBody>
          <a:bodyPr/>
          <a:lstStyle/>
          <a:p>
            <a:r>
              <a:rPr lang="en-GB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de </a:t>
            </a:r>
            <a:r>
              <a:rPr lang="en-GB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rueda</a:t>
            </a:r>
            <a:r>
              <a:rPr lang="en-GB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moderno</a:t>
            </a:r>
            <a:endParaRPr lang="en-GB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39761-5620-401F-B5B8-6AE640F05638}"/>
              </a:ext>
            </a:extLst>
          </p:cNvPr>
          <p:cNvSpPr/>
          <p:nvPr/>
        </p:nvSpPr>
        <p:spPr>
          <a:xfrm>
            <a:off x="425002" y="3080425"/>
            <a:ext cx="330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necesita perforación</a:t>
            </a:r>
          </a:p>
          <a:p>
            <a:pPr algn="ctr"/>
            <a:r>
              <a:rPr lang="es-MX" sz="1600" b="1" dirty="0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(Simplemente sujetado al riel con la garra del riel Frauscher)</a:t>
            </a:r>
            <a:endParaRPr lang="en-US" sz="1600" b="1" dirty="0">
              <a:solidFill>
                <a:srgbClr val="253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A6920F-4A21-431D-920B-90DB5CB0D3D7}"/>
              </a:ext>
            </a:extLst>
          </p:cNvPr>
          <p:cNvSpPr/>
          <p:nvPr/>
        </p:nvSpPr>
        <p:spPr>
          <a:xfrm>
            <a:off x="785034" y="4687986"/>
            <a:ext cx="1782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AT" sz="1600" b="1" dirty="0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Fácil instalación</a:t>
            </a:r>
            <a:endParaRPr lang="en-GB" sz="1600" b="1" dirty="0">
              <a:solidFill>
                <a:srgbClr val="253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07B784-8272-475E-A062-F330F3969547}"/>
              </a:ext>
            </a:extLst>
          </p:cNvPr>
          <p:cNvSpPr/>
          <p:nvPr/>
        </p:nvSpPr>
        <p:spPr>
          <a:xfrm>
            <a:off x="8612930" y="2875521"/>
            <a:ext cx="34472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hay requisitos complejos en el cableado y su colocación</a:t>
            </a:r>
            <a:endParaRPr lang="en-GB" sz="1600" b="1" dirty="0">
              <a:solidFill>
                <a:srgbClr val="253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CEB4F2-ABD5-44CB-9E81-6CB6B611C585}"/>
              </a:ext>
            </a:extLst>
          </p:cNvPr>
          <p:cNvSpPr/>
          <p:nvPr/>
        </p:nvSpPr>
        <p:spPr>
          <a:xfrm>
            <a:off x="8311165" y="3958331"/>
            <a:ext cx="3433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dirty="0" err="1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</a:t>
            </a:r>
            <a:r>
              <a:rPr lang="en-GB" sz="1600" b="1" dirty="0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b="1" dirty="0" err="1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Calibración</a:t>
            </a:r>
            <a:r>
              <a:rPr lang="en-GB" sz="1600" b="1" dirty="0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remota</a:t>
            </a:r>
            <a:endParaRPr lang="en-GB" sz="1600" b="1" dirty="0">
              <a:solidFill>
                <a:srgbClr val="253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5692C7-19B3-4733-80B7-70B055CE8CC4}"/>
              </a:ext>
            </a:extLst>
          </p:cNvPr>
          <p:cNvSpPr/>
          <p:nvPr/>
        </p:nvSpPr>
        <p:spPr>
          <a:xfrm>
            <a:off x="1362077" y="1937603"/>
            <a:ext cx="2186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Máxima protección de entrada IP68</a:t>
            </a:r>
            <a:endParaRPr lang="en-GB" sz="1600" b="1" dirty="0">
              <a:solidFill>
                <a:srgbClr val="253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BD1034-9207-4389-B7F1-F9761BBD9557}"/>
              </a:ext>
            </a:extLst>
          </p:cNvPr>
          <p:cNvSpPr/>
          <p:nvPr/>
        </p:nvSpPr>
        <p:spPr>
          <a:xfrm>
            <a:off x="1472536" y="5803105"/>
            <a:ext cx="3880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Protección total contra el polvo, el barro, la nieve, el agua y la sal de los caminos</a:t>
            </a:r>
            <a:endParaRPr lang="en-GB" sz="1600" b="1" dirty="0">
              <a:solidFill>
                <a:srgbClr val="253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49E6C2-2981-4A29-BC6C-F13E297FD1E8}"/>
              </a:ext>
            </a:extLst>
          </p:cNvPr>
          <p:cNvSpPr/>
          <p:nvPr/>
        </p:nvSpPr>
        <p:spPr>
          <a:xfrm>
            <a:off x="7515411" y="1966855"/>
            <a:ext cx="3948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600" b="1" dirty="0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 de caídas a prueba de fallas</a:t>
            </a:r>
            <a:endParaRPr lang="en-GB" sz="1600" b="1" dirty="0">
              <a:solidFill>
                <a:srgbClr val="253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B933D5-60FD-4EC0-B474-5E5C3AE4230F}"/>
              </a:ext>
            </a:extLst>
          </p:cNvPr>
          <p:cNvSpPr/>
          <p:nvPr/>
        </p:nvSpPr>
        <p:spPr>
          <a:xfrm>
            <a:off x="8058962" y="4552592"/>
            <a:ext cx="3880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fiabilidad y disponibilidad</a:t>
            </a:r>
          </a:p>
          <a:p>
            <a:pPr algn="ctr"/>
            <a:r>
              <a:rPr lang="es-MX" sz="1600" b="1" dirty="0">
                <a:solidFill>
                  <a:srgbClr val="253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 100% de humedad y temperaturas de -40° C a +85° C)</a:t>
            </a:r>
            <a:endParaRPr lang="en-GB" sz="1600" b="1" dirty="0">
              <a:solidFill>
                <a:srgbClr val="253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3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429CB4-FDB7-4753-9F0E-11C6B745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8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6E9D2-ECFB-43B9-97F4-0770831C6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1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403AC9-7DA4-4F66-8C92-68B8BE808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0967" y="1119258"/>
            <a:ext cx="2743200" cy="978729"/>
          </a:xfrm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</a:rPr>
              <a:t>Base confiable</a:t>
            </a:r>
            <a:endParaRPr lang="en-GB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C6FAD36-83D6-4838-BF0E-276C7B8A8E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Placeholder 9" descr="A picture containing track, ground, outdoor&#10;&#10;Description automatically generated">
            <a:extLst>
              <a:ext uri="{FF2B5EF4-FFF2-40B4-BE49-F238E27FC236}">
                <a16:creationId xmlns:a16="http://schemas.microsoft.com/office/drawing/2014/main" id="{9D717F56-02A0-4B3B-A9C8-A4089C9DB45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870245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6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B9A5C5-6C78-477E-8FD1-4CD66D8B6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8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7CB1A4-D617-4330-B3D9-09ECE626B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Comenzando con la Estabilidad Ambiental</a:t>
            </a:r>
            <a:endParaRPr lang="en-GB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A399A-AA9F-4BF2-8C04-751C084D352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F7E6B-E421-4774-AD70-EC31F269F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EF371E-DFAE-446D-BF0F-C2E0C0A749D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s-MX" b="1" dirty="0">
                <a:solidFill>
                  <a:schemeClr val="bg2"/>
                </a:solidFill>
              </a:rPr>
              <a:t>Cambio climático </a:t>
            </a:r>
            <a:r>
              <a:rPr lang="en-GB" dirty="0">
                <a:solidFill>
                  <a:schemeClr val="bg2"/>
                </a:solidFill>
                <a:sym typeface="Wingdings" panose="05000000000000000000" pitchFamily="2" charset="2"/>
              </a:rPr>
              <a:t></a:t>
            </a:r>
            <a:r>
              <a:rPr lang="es-MX" dirty="0">
                <a:solidFill>
                  <a:schemeClr val="bg2"/>
                </a:solidFill>
              </a:rPr>
              <a:t> inundaciones / tormentas eléctricas / etc.</a:t>
            </a:r>
          </a:p>
          <a:p>
            <a:pPr algn="ctr"/>
            <a:r>
              <a:rPr lang="es-MX" dirty="0">
                <a:solidFill>
                  <a:schemeClr val="bg2"/>
                </a:solidFill>
              </a:rPr>
              <a:t>Corrientes de tracción: </a:t>
            </a:r>
            <a:r>
              <a:rPr lang="es-MX" b="1" dirty="0">
                <a:solidFill>
                  <a:schemeClr val="bg2"/>
                </a:solidFill>
              </a:rPr>
              <a:t>electrificación </a:t>
            </a:r>
            <a:r>
              <a:rPr lang="en-GB" dirty="0">
                <a:solidFill>
                  <a:schemeClr val="bg2"/>
                </a:solidFill>
                <a:sym typeface="Wingdings" panose="05000000000000000000" pitchFamily="2" charset="2"/>
              </a:rPr>
              <a:t></a:t>
            </a:r>
            <a:r>
              <a:rPr lang="es-MX" dirty="0">
                <a:solidFill>
                  <a:schemeClr val="bg2"/>
                </a:solidFill>
              </a:rPr>
              <a:t> perturbaciones eléctricas</a:t>
            </a:r>
          </a:p>
          <a:p>
            <a:pPr algn="ctr"/>
            <a:r>
              <a:rPr lang="es-MX" dirty="0">
                <a:solidFill>
                  <a:schemeClr val="bg2"/>
                </a:solidFill>
              </a:rPr>
              <a:t>Perturbaciones externas inevitables </a:t>
            </a:r>
            <a:r>
              <a:rPr lang="en-GB" dirty="0">
                <a:solidFill>
                  <a:schemeClr val="bg2"/>
                </a:solidFill>
                <a:sym typeface="Wingdings" panose="05000000000000000000" pitchFamily="2" charset="2"/>
              </a:rPr>
              <a:t></a:t>
            </a:r>
            <a:r>
              <a:rPr lang="es-MX" dirty="0">
                <a:solidFill>
                  <a:schemeClr val="bg2"/>
                </a:solidFill>
              </a:rPr>
              <a:t> Mantenimiento</a:t>
            </a:r>
            <a:r>
              <a:rPr lang="es-MX" b="1" dirty="0">
                <a:solidFill>
                  <a:schemeClr val="bg2"/>
                </a:solidFill>
              </a:rPr>
              <a:t>, vandalismo</a:t>
            </a:r>
          </a:p>
          <a:p>
            <a:pPr algn="ctr"/>
            <a:endParaRPr lang="en-GB" b="1" u="sng" dirty="0"/>
          </a:p>
          <a:p>
            <a:pPr algn="ctr"/>
            <a:endParaRPr lang="en-GB" b="1" u="sng" dirty="0"/>
          </a:p>
          <a:p>
            <a:pPr algn="ctr"/>
            <a:r>
              <a:rPr lang="es-MX" sz="2400" b="1" dirty="0">
                <a:solidFill>
                  <a:srgbClr val="006A7E"/>
                </a:solidFill>
              </a:rPr>
              <a:t>Probado por referencias reales, experiencia y pruebas.</a:t>
            </a:r>
            <a:endParaRPr lang="en-GB" dirty="0">
              <a:solidFill>
                <a:srgbClr val="006A7E"/>
              </a:solidFill>
            </a:endParaRPr>
          </a:p>
          <a:p>
            <a:pPr algn="ctr"/>
            <a:endParaRPr lang="de-DE" dirty="0">
              <a:solidFill>
                <a:srgbClr val="006A7E"/>
              </a:solidFill>
            </a:endParaRPr>
          </a:p>
          <a:p>
            <a:pPr algn="ctr"/>
            <a:endParaRPr lang="de-DE" dirty="0"/>
          </a:p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7583609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3FD2B9BE-6097-9EAA-311D-F5D7FA3080F3}"/>
              </a:ext>
            </a:extLst>
          </p:cNvPr>
          <p:cNvSpPr/>
          <p:nvPr/>
        </p:nvSpPr>
        <p:spPr>
          <a:xfrm>
            <a:off x="0" y="0"/>
            <a:ext cx="12192000" cy="1458286"/>
          </a:xfrm>
          <a:prstGeom prst="rect">
            <a:avLst/>
          </a:prstGeom>
          <a:solidFill>
            <a:srgbClr val="2536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3F5E6C7B-D6D2-4979-AA7E-3191ECB1BC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758" r="25758"/>
          <a:stretch>
            <a:fillRect/>
          </a:stretch>
        </p:blipFill>
        <p:spPr>
          <a:xfrm rot="5400000">
            <a:off x="996361" y="1286933"/>
            <a:ext cx="1672167" cy="2595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FD148-48C8-40E3-B109-2B3E805D0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en-GB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</a:t>
            </a:r>
            <a:endParaRPr lang="en-GB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61E764-F34A-45A6-A2D0-518E54D3E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568" y="6631058"/>
            <a:ext cx="1981313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87B1A-5271-4E58-A21F-42355859A0A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4C5F5-E54B-4FDA-A623-035865929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Content Placeholder 2" descr="Timeline&#10;&#10;Description automatically generated">
            <a:extLst>
              <a:ext uri="{FF2B5EF4-FFF2-40B4-BE49-F238E27FC236}">
                <a16:creationId xmlns:a16="http://schemas.microsoft.com/office/drawing/2014/main" id="{966D856D-F913-4CA8-9537-CDA231323B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93" b="6405"/>
          <a:stretch/>
        </p:blipFill>
        <p:spPr>
          <a:xfrm>
            <a:off x="6114432" y="2348602"/>
            <a:ext cx="5868757" cy="3128552"/>
          </a:xfrm>
          <a:prstGeom prst="rect">
            <a:avLst/>
          </a:prstGeom>
        </p:spPr>
      </p:pic>
      <p:sp>
        <p:nvSpPr>
          <p:cNvPr id="8" name="Textplatzhalter 5">
            <a:extLst>
              <a:ext uri="{FF2B5EF4-FFF2-40B4-BE49-F238E27FC236}">
                <a16:creationId xmlns:a16="http://schemas.microsoft.com/office/drawing/2014/main" id="{ACDAD9CB-0E86-47B5-B929-881A3222F5A1}"/>
              </a:ext>
            </a:extLst>
          </p:cNvPr>
          <p:cNvSpPr txBox="1">
            <a:spLocks/>
          </p:cNvSpPr>
          <p:nvPr/>
        </p:nvSpPr>
        <p:spPr>
          <a:xfrm>
            <a:off x="394141" y="3513749"/>
            <a:ext cx="2636763" cy="22159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00" dirty="0">
                <a:solidFill>
                  <a:srgbClr val="006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hay electrónica en la caja de conexión en tierra</a:t>
            </a:r>
            <a:endParaRPr lang="en-GB" sz="1600" dirty="0">
              <a:solidFill>
                <a:srgbClr val="006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1FB7F2FB-9588-4415-9E18-4DE60E0D4BA7}"/>
              </a:ext>
            </a:extLst>
          </p:cNvPr>
          <p:cNvSpPr txBox="1">
            <a:spLocks/>
          </p:cNvSpPr>
          <p:nvPr/>
        </p:nvSpPr>
        <p:spPr>
          <a:xfrm>
            <a:off x="3283680" y="3413540"/>
            <a:ext cx="2820136" cy="29593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00" dirty="0">
                <a:solidFill>
                  <a:srgbClr val="006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componentes electrónicos directamente expuestos al medio ambiente</a:t>
            </a:r>
            <a:endParaRPr lang="en-GB" sz="1600" dirty="0">
              <a:solidFill>
                <a:srgbClr val="006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D173CD3E-2A24-4A72-A1AA-F36EAC7894A5}"/>
              </a:ext>
            </a:extLst>
          </p:cNvPr>
          <p:cNvSpPr txBox="1">
            <a:spLocks/>
          </p:cNvSpPr>
          <p:nvPr/>
        </p:nvSpPr>
        <p:spPr>
          <a:xfrm>
            <a:off x="398070" y="5912610"/>
            <a:ext cx="2641713" cy="22159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00" dirty="0">
                <a:solidFill>
                  <a:srgbClr val="006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exposición directa a perturbaciones externas</a:t>
            </a:r>
            <a:endParaRPr lang="en-GB" sz="1600" dirty="0">
              <a:solidFill>
                <a:srgbClr val="006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D9A91D69-571A-4629-8D0F-5D0FC8039AAC}"/>
              </a:ext>
            </a:extLst>
          </p:cNvPr>
          <p:cNvSpPr txBox="1">
            <a:spLocks/>
          </p:cNvSpPr>
          <p:nvPr/>
        </p:nvSpPr>
        <p:spPr>
          <a:xfrm>
            <a:off x="3283680" y="5918146"/>
            <a:ext cx="2992201" cy="27114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00" dirty="0">
                <a:solidFill>
                  <a:srgbClr val="006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contacto directo con el público</a:t>
            </a:r>
            <a:endParaRPr lang="en-GB" sz="1600" dirty="0">
              <a:solidFill>
                <a:srgbClr val="006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ildplatzhalter 26">
            <a:extLst>
              <a:ext uri="{FF2B5EF4-FFF2-40B4-BE49-F238E27FC236}">
                <a16:creationId xmlns:a16="http://schemas.microsoft.com/office/drawing/2014/main" id="{37E96474-19E3-4B00-9667-A402F0E5FD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489" r="11489"/>
          <a:stretch>
            <a:fillRect/>
          </a:stretch>
        </p:blipFill>
        <p:spPr>
          <a:xfrm>
            <a:off x="3403600" y="1750485"/>
            <a:ext cx="2592917" cy="1672167"/>
          </a:xfrm>
          <a:prstGeom prst="rect">
            <a:avLst/>
          </a:prstGeom>
        </p:spPr>
      </p:pic>
      <p:pic>
        <p:nvPicPr>
          <p:cNvPr id="21" name="Picture Placeholder 24" descr="A picture containing building, way, scene, outdoor&#10;&#10;Description automatically generated">
            <a:extLst>
              <a:ext uri="{FF2B5EF4-FFF2-40B4-BE49-F238E27FC236}">
                <a16:creationId xmlns:a16="http://schemas.microsoft.com/office/drawing/2014/main" id="{C085D9B7-C425-449D-84A1-9F55D3E938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1" r="8091"/>
          <a:stretch>
            <a:fillRect/>
          </a:stretch>
        </p:blipFill>
        <p:spPr>
          <a:xfrm>
            <a:off x="3413594" y="4147228"/>
            <a:ext cx="2593711" cy="1670752"/>
          </a:xfrm>
          <a:prstGeom prst="rect">
            <a:avLst/>
          </a:prstGeom>
        </p:spPr>
      </p:pic>
      <p:pic>
        <p:nvPicPr>
          <p:cNvPr id="22" name="Bildplatzhalter 36">
            <a:extLst>
              <a:ext uri="{FF2B5EF4-FFF2-40B4-BE49-F238E27FC236}">
                <a16:creationId xmlns:a16="http://schemas.microsoft.com/office/drawing/2014/main" id="{37F7B6A9-C091-47D2-A46D-4A710980CE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007" b="7007"/>
          <a:stretch>
            <a:fillRect/>
          </a:stretch>
        </p:blipFill>
        <p:spPr>
          <a:xfrm>
            <a:off x="540593" y="4147228"/>
            <a:ext cx="2593713" cy="167075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11EB966-78BC-4ED3-AD55-0CA586C3805B}"/>
              </a:ext>
            </a:extLst>
          </p:cNvPr>
          <p:cNvSpPr txBox="1"/>
          <p:nvPr/>
        </p:nvSpPr>
        <p:spPr>
          <a:xfrm>
            <a:off x="6908800" y="2601835"/>
            <a:ext cx="1040384" cy="2051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es-MX" sz="1333" b="1" dirty="0">
                <a:solidFill>
                  <a:srgbClr val="002A4C"/>
                </a:solidFill>
                <a:latin typeface="Arial" panose="020B0604020202020204" pitchFamily="34" charset="0"/>
              </a:rPr>
              <a:t>Interior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E11488-EBF2-13C4-65C0-4122A14FEA88}"/>
              </a:ext>
            </a:extLst>
          </p:cNvPr>
          <p:cNvSpPr txBox="1"/>
          <p:nvPr/>
        </p:nvSpPr>
        <p:spPr>
          <a:xfrm>
            <a:off x="8727296" y="2618090"/>
            <a:ext cx="1040384" cy="1642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es-MX" sz="1067" dirty="0">
                <a:solidFill>
                  <a:srgbClr val="002A4C"/>
                </a:solidFill>
                <a:latin typeface="Arial" panose="020B0604020202020204" pitchFamily="34" charset="0"/>
              </a:rPr>
              <a:t>Información</a:t>
            </a:r>
          </a:p>
        </p:txBody>
      </p:sp>
    </p:spTree>
    <p:extLst>
      <p:ext uri="{BB962C8B-B14F-4D97-AF65-F5344CB8AC3E}">
        <p14:creationId xmlns:p14="http://schemas.microsoft.com/office/powerpoint/2010/main" val="224363152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6D97C07-3E56-9ABC-3301-22E2926AB0AB}"/>
              </a:ext>
            </a:extLst>
          </p:cNvPr>
          <p:cNvSpPr/>
          <p:nvPr/>
        </p:nvSpPr>
        <p:spPr>
          <a:xfrm>
            <a:off x="0" y="4474029"/>
            <a:ext cx="12192000" cy="2383971"/>
          </a:xfrm>
          <a:prstGeom prst="rect">
            <a:avLst/>
          </a:prstGeom>
          <a:solidFill>
            <a:srgbClr val="2536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4AEA2-C414-4149-9FBB-B800A2E84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496247"/>
            <a:ext cx="11137900" cy="387798"/>
          </a:xfrm>
        </p:spPr>
        <p:txBody>
          <a:bodyPr/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IP68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EB732B-0A06-4C30-AF18-FAFA93ED1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568" y="6631058"/>
            <a:ext cx="1981313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30433-0C4B-4768-97F1-CC52E43B768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E63EA-DF36-467E-9A0E-71F174F2B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D6C37-BC7A-43B6-8220-C7304BB9DB2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0" y="4692986"/>
            <a:ext cx="11137900" cy="1656825"/>
          </a:xfrm>
          <a:noFill/>
        </p:spPr>
        <p:txBody>
          <a:bodyPr>
            <a:normAutofit/>
          </a:bodyPr>
          <a:lstStyle/>
          <a:p>
            <a:r>
              <a:rPr lang="es-MX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 de vía IP68 totalmente sellado</a:t>
            </a:r>
          </a:p>
          <a:p>
            <a:r>
              <a:rPr lang="es-MX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impermeable</a:t>
            </a:r>
          </a:p>
          <a:p>
            <a:r>
              <a:rPr lang="es-MX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Funcionamiento continuo independiente del entorno</a:t>
            </a:r>
          </a:p>
          <a:p>
            <a:r>
              <a:rPr lang="es-MX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Bajos costos del ciclo de vida</a:t>
            </a:r>
            <a:endParaRPr lang="en-GB" sz="1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050B4B-0BF6-4165-AD9A-D2B531BC5B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3382BC-A0A4-4604-8341-87014D3176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166" y="1253376"/>
            <a:ext cx="3598749" cy="293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675500-E971-432B-BB39-77D20A9344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934" y="1259868"/>
            <a:ext cx="3597220" cy="2939755"/>
          </a:xfrm>
          <a:prstGeom prst="rect">
            <a:avLst/>
          </a:prstGeom>
        </p:spPr>
      </p:pic>
      <p:pic>
        <p:nvPicPr>
          <p:cNvPr id="10" name="WhatsApp Video 2020-01-14 at 15.55.57 (1)">
            <a:hlinkClick r:id="" action="ppaction://media"/>
            <a:extLst>
              <a:ext uri="{FF2B5EF4-FFF2-40B4-BE49-F238E27FC236}">
                <a16:creationId xmlns:a16="http://schemas.microsoft.com/office/drawing/2014/main" id="{492D74CB-D6A9-4244-BBD4-A6B389ADD9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33195" b="16922"/>
          <a:stretch/>
        </p:blipFill>
        <p:spPr>
          <a:xfrm>
            <a:off x="8429640" y="1255005"/>
            <a:ext cx="3228217" cy="293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50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909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C260154-23E0-A034-3090-0EF61F711E80}"/>
              </a:ext>
            </a:extLst>
          </p:cNvPr>
          <p:cNvSpPr/>
          <p:nvPr/>
        </p:nvSpPr>
        <p:spPr>
          <a:xfrm>
            <a:off x="0" y="16933"/>
            <a:ext cx="3128433" cy="6874933"/>
          </a:xfrm>
          <a:prstGeom prst="rect">
            <a:avLst/>
          </a:prstGeom>
          <a:solidFill>
            <a:srgbClr val="006A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A22EFF-0DD2-45E8-9C03-EE29E855A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568" y="6631058"/>
            <a:ext cx="1981313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C27D93-5560-4A81-A374-F4F513DBF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1924717"/>
            <a:ext cx="3016759" cy="1039849"/>
          </a:xfrm>
        </p:spPr>
        <p:txBody>
          <a:bodyPr>
            <a:normAutofit/>
          </a:bodyPr>
          <a:lstStyle/>
          <a:p>
            <a:r>
              <a:rPr lang="en-AU" sz="28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  <a:r>
              <a:rPr lang="en-AU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8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mecánica</a:t>
            </a:r>
            <a:endParaRPr lang="en-GB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A8996-6469-4FF5-9751-348B2B00FE1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27051" y="3047911"/>
            <a:ext cx="2601384" cy="1126719"/>
          </a:xfrm>
        </p:spPr>
        <p:txBody>
          <a:bodyPr/>
          <a:lstStyle/>
          <a:p>
            <a:r>
              <a:rPr lang="es-MX" dirty="0">
                <a:solidFill>
                  <a:schemeClr val="bg2"/>
                </a:solidFill>
                <a:latin typeface="Arial" panose="020B0604020202020204" pitchFamily="34" charset="0"/>
              </a:rPr>
              <a:t>Pruebas certificadas</a:t>
            </a:r>
          </a:p>
          <a:p>
            <a:r>
              <a:rPr lang="es-MX" dirty="0">
                <a:solidFill>
                  <a:schemeClr val="bg2"/>
                </a:solidFill>
                <a:latin typeface="Arial" panose="020B0604020202020204" pitchFamily="34" charset="0"/>
              </a:rPr>
              <a:t>de acuerdo con lo especificado</a:t>
            </a:r>
          </a:p>
          <a:p>
            <a:r>
              <a:rPr lang="es-MX" dirty="0">
                <a:solidFill>
                  <a:schemeClr val="bg2"/>
                </a:solidFill>
                <a:latin typeface="Arial" panose="020B0604020202020204" pitchFamily="34" charset="0"/>
              </a:rPr>
              <a:t>límites y más allá...</a:t>
            </a:r>
            <a:endParaRPr lang="en-GB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9865A-039B-4CEB-9439-F5702FFE5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7" name="MAH00028">
            <a:hlinkClick r:id="" action="ppaction://media"/>
            <a:extLst>
              <a:ext uri="{FF2B5EF4-FFF2-40B4-BE49-F238E27FC236}">
                <a16:creationId xmlns:a16="http://schemas.microsoft.com/office/drawing/2014/main" id="{31DC0181-AFC9-4AC4-B45F-54A863604719}"/>
              </a:ext>
            </a:extLst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2922" r="12922"/>
          <a:stretch>
            <a:fillRect/>
          </a:stretch>
        </p:blipFill>
        <p:spPr>
          <a:xfrm>
            <a:off x="3128434" y="-16933"/>
            <a:ext cx="9063567" cy="6874933"/>
          </a:xfrm>
        </p:spPr>
      </p:pic>
    </p:spTree>
    <p:extLst>
      <p:ext uri="{BB962C8B-B14F-4D97-AF65-F5344CB8AC3E}">
        <p14:creationId xmlns:p14="http://schemas.microsoft.com/office/powerpoint/2010/main" val="175802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A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051" y="2376404"/>
            <a:ext cx="7828533" cy="2529923"/>
          </a:xfrm>
        </p:spPr>
        <p:txBody>
          <a:bodyPr/>
          <a:lstStyle/>
          <a:p>
            <a: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  <a:t>03</a:t>
            </a:r>
            <a:b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s-MX" sz="4400" dirty="0">
                <a:solidFill>
                  <a:schemeClr val="bg2"/>
                </a:solidFill>
                <a:latin typeface="Arial" panose="020B0604020202020204" pitchFamily="34" charset="0"/>
              </a:rPr>
              <a:t>Contadores de Ejes </a:t>
            </a:r>
            <a:br>
              <a:rPr lang="es-MX" sz="44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s-MX" sz="4400" dirty="0">
                <a:solidFill>
                  <a:schemeClr val="bg2"/>
                </a:solidFill>
                <a:latin typeface="Arial" panose="020B0604020202020204" pitchFamily="34" charset="0"/>
              </a:rPr>
              <a:t>vs. </a:t>
            </a:r>
            <a:br>
              <a:rPr lang="es-MX" sz="44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s-MX" sz="4400" dirty="0">
                <a:solidFill>
                  <a:schemeClr val="bg2"/>
                </a:solidFill>
                <a:latin typeface="Arial" panose="020B0604020202020204" pitchFamily="34" charset="0"/>
              </a:rPr>
              <a:t>Circuitos de Vía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85907" y="6631058"/>
            <a:ext cx="2048638" cy="143565"/>
          </a:xfrm>
        </p:spPr>
        <p:txBody>
          <a:bodyPr/>
          <a:lstStyle/>
          <a:p>
            <a:r>
              <a:rPr lang="de-AT" dirty="0"/>
              <a:t>2022 | Frauscher Sensor Technology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16</a:t>
            </a:fld>
            <a:endParaRPr lang="en-GB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FF14392-0C16-61BA-BF9A-E4F505E28E08}"/>
              </a:ext>
            </a:extLst>
          </p:cNvPr>
          <p:cNvCxnSpPr/>
          <p:nvPr/>
        </p:nvCxnSpPr>
        <p:spPr>
          <a:xfrm flipH="1">
            <a:off x="7620000" y="0"/>
            <a:ext cx="3924300" cy="6858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22003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527050" y="496247"/>
            <a:ext cx="11137900" cy="387798"/>
          </a:xfrm>
        </p:spPr>
        <p:txBody>
          <a:bodyPr/>
          <a:lstStyle/>
          <a:p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Principio del Circuito de Vía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F53B3AF2-9194-4654-9D23-9A930B166C5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4" t="10422" b="21194"/>
          <a:stretch/>
        </p:blipFill>
        <p:spPr>
          <a:xfrm>
            <a:off x="702330" y="4655916"/>
            <a:ext cx="8930199" cy="1700435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8" cy="143565"/>
          </a:xfrm>
        </p:spPr>
        <p:txBody>
          <a:bodyPr/>
          <a:lstStyle/>
          <a:p>
            <a:r>
              <a:rPr lang="de-AT" dirty="0"/>
              <a:t>2022 | Frauscher Sensor Technology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543121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MX" dirty="0">
                <a:solidFill>
                  <a:srgbClr val="006A7E"/>
                </a:solidFill>
              </a:rPr>
              <a:t>Circuito de vía (sección) libre</a:t>
            </a:r>
            <a:endParaRPr lang="en-GB" dirty="0">
              <a:solidFill>
                <a:srgbClr val="006A7E"/>
              </a:solidFill>
            </a:endParaRP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33"/>
          </p:nvPr>
        </p:nvSpPr>
        <p:spPr>
          <a:xfrm>
            <a:off x="529269" y="4191175"/>
            <a:ext cx="5230783" cy="350930"/>
          </a:xfrm>
        </p:spPr>
        <p:txBody>
          <a:bodyPr/>
          <a:lstStyle/>
          <a:p>
            <a:r>
              <a:rPr lang="es-MX" dirty="0">
                <a:solidFill>
                  <a:srgbClr val="006A7E"/>
                </a:solidFill>
              </a:rPr>
              <a:t>Circuito de vía (sección) ocupado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02D922-0BE9-48EE-A42E-27F0D92CE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4" t="13903" b="10889"/>
          <a:stretch/>
        </p:blipFill>
        <p:spPr>
          <a:xfrm>
            <a:off x="702330" y="2284531"/>
            <a:ext cx="8924029" cy="186012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5DD2DE3-AE6D-2463-96B9-88CF01E9F604}"/>
              </a:ext>
            </a:extLst>
          </p:cNvPr>
          <p:cNvSpPr txBox="1"/>
          <p:nvPr/>
        </p:nvSpPr>
        <p:spPr>
          <a:xfrm>
            <a:off x="7032489" y="2649942"/>
            <a:ext cx="1696279" cy="246221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es-MX" sz="1600" dirty="0">
                <a:solidFill>
                  <a:srgbClr val="253652"/>
                </a:solidFill>
                <a:latin typeface="Arial" panose="020B0604020202020204" pitchFamily="34" charset="0"/>
              </a:rPr>
              <a:t>Juntas aisladas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659C43A-88AF-C169-7FD5-9DF75C177CAF}"/>
              </a:ext>
            </a:extLst>
          </p:cNvPr>
          <p:cNvSpPr txBox="1"/>
          <p:nvPr/>
        </p:nvSpPr>
        <p:spPr>
          <a:xfrm>
            <a:off x="2297101" y="3816053"/>
            <a:ext cx="2146852" cy="246221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es-MX" sz="1600" dirty="0">
                <a:solidFill>
                  <a:srgbClr val="253652"/>
                </a:solidFill>
                <a:latin typeface="Arial" panose="020B0604020202020204" pitchFamily="34" charset="0"/>
              </a:rPr>
              <a:t>Suministro de energía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0E124C-71FD-6418-6DFF-C77EAF195351}"/>
              </a:ext>
            </a:extLst>
          </p:cNvPr>
          <p:cNvSpPr txBox="1"/>
          <p:nvPr/>
        </p:nvSpPr>
        <p:spPr>
          <a:xfrm>
            <a:off x="6437002" y="3801283"/>
            <a:ext cx="1696279" cy="246221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es-MX" sz="1600" dirty="0">
                <a:solidFill>
                  <a:srgbClr val="253652"/>
                </a:solidFill>
                <a:latin typeface="Arial" panose="020B0604020202020204" pitchFamily="34" charset="0"/>
              </a:rPr>
              <a:t>Relevadores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43B9A8-FC88-429E-6973-8F3EA3E4CD63}"/>
              </a:ext>
            </a:extLst>
          </p:cNvPr>
          <p:cNvSpPr txBox="1"/>
          <p:nvPr/>
        </p:nvSpPr>
        <p:spPr>
          <a:xfrm>
            <a:off x="6981205" y="3287651"/>
            <a:ext cx="878199" cy="369332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es-MX" sz="1200" dirty="0">
                <a:solidFill>
                  <a:srgbClr val="253652"/>
                </a:solidFill>
                <a:latin typeface="Arial" panose="020B0604020202020204" pitchFamily="34" charset="0"/>
              </a:rPr>
              <a:t>Relevadores de vía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E3A405D-7817-7615-30FB-57BDB291D824}"/>
              </a:ext>
            </a:extLst>
          </p:cNvPr>
          <p:cNvSpPr txBox="1"/>
          <p:nvPr/>
        </p:nvSpPr>
        <p:spPr>
          <a:xfrm>
            <a:off x="8059049" y="3389755"/>
            <a:ext cx="1696279" cy="492443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es-MX" sz="1600" b="1" dirty="0">
                <a:solidFill>
                  <a:srgbClr val="253652"/>
                </a:solidFill>
                <a:latin typeface="Arial" panose="020B0604020202020204" pitchFamily="34" charset="0"/>
              </a:rPr>
              <a:t>Relevadores de vía energizados</a:t>
            </a:r>
          </a:p>
        </p:txBody>
      </p:sp>
    </p:spTree>
    <p:extLst>
      <p:ext uri="{BB962C8B-B14F-4D97-AF65-F5344CB8AC3E}">
        <p14:creationId xmlns:p14="http://schemas.microsoft.com/office/powerpoint/2010/main" val="173524206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050" y="496247"/>
            <a:ext cx="11137900" cy="387798"/>
          </a:xfrm>
        </p:spPr>
        <p:txBody>
          <a:bodyPr/>
          <a:lstStyle/>
          <a:p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Instalación de circuitos de vía (</a:t>
            </a:r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IRJs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, unión)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8" cy="143565"/>
          </a:xfrm>
        </p:spPr>
        <p:txBody>
          <a:bodyPr/>
          <a:lstStyle/>
          <a:p>
            <a:r>
              <a:rPr lang="de-AT" dirty="0"/>
              <a:t>2022 | Frauscher Sensor Technology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543121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29"/>
          </p:nvPr>
        </p:nvSpPr>
        <p:spPr/>
      </p:sp>
      <p:pic>
        <p:nvPicPr>
          <p:cNvPr id="16" name="Bildplatzhalter 15"/>
          <p:cNvPicPr>
            <a:picLocks noGrp="1" noChangeAspect="1"/>
          </p:cNvPicPr>
          <p:nvPr>
            <p:ph type="pic" sz="quarter" idx="3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Bildplatzhalter 12"/>
          <p:cNvPicPr>
            <a:picLocks noGrp="1" noChangeAspect="1"/>
          </p:cNvPicPr>
          <p:nvPr>
            <p:ph type="pic" sz="quarter" idx="3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1" name="Textplatzhalter 10"/>
          <p:cNvSpPr>
            <a:spLocks noGrp="1"/>
          </p:cNvSpPr>
          <p:nvPr>
            <p:ph type="body" sz="quarter" idx="34"/>
          </p:nvPr>
        </p:nvSpPr>
        <p:spPr>
          <a:xfrm>
            <a:off x="527047" y="5412008"/>
            <a:ext cx="3481589" cy="628649"/>
          </a:xfrm>
          <a:solidFill>
            <a:srgbClr val="25365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35"/>
          </p:nvPr>
        </p:nvSpPr>
        <p:spPr>
          <a:solidFill>
            <a:srgbClr val="25365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6"/>
          </p:nvPr>
        </p:nvSpPr>
        <p:spPr>
          <a:solidFill>
            <a:srgbClr val="253652"/>
          </a:solidFill>
        </p:spPr>
        <p:txBody>
          <a:bodyPr/>
          <a:lstStyle/>
          <a:p>
            <a:endParaRPr lang="en-GB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40" y="1757326"/>
            <a:ext cx="3483497" cy="367442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3210142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2"/>
                </a:solidFill>
                <a:latin typeface="Arial" panose="020B0604020202020204" pitchFamily="34" charset="0"/>
              </a:rPr>
              <a:t>Contadores</a:t>
            </a:r>
            <a:r>
              <a:rPr lang="en-GB" dirty="0">
                <a:solidFill>
                  <a:schemeClr val="bg2"/>
                </a:solidFill>
                <a:latin typeface="Arial" panose="020B0604020202020204" pitchFamily="34" charset="0"/>
              </a:rPr>
              <a:t> de </a:t>
            </a:r>
            <a:r>
              <a:rPr lang="en-GB" dirty="0" err="1">
                <a:solidFill>
                  <a:schemeClr val="bg2"/>
                </a:solidFill>
                <a:latin typeface="Arial" panose="020B0604020202020204" pitchFamily="34" charset="0"/>
              </a:rPr>
              <a:t>Ejes</a:t>
            </a:r>
            <a:endParaRPr lang="en-GB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19568" y="6631058"/>
            <a:ext cx="1981313" cy="143565"/>
          </a:xfrm>
        </p:spPr>
        <p:txBody>
          <a:bodyPr/>
          <a:lstStyle/>
          <a:p>
            <a:r>
              <a:rPr lang="de-AT" dirty="0"/>
              <a:t>2022 | Frauscher Sensor Technology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más relevante con menos esfuerzo.</a:t>
            </a:r>
            <a:endParaRPr lang="en-GB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543121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10" name="Picture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B01264B2-A527-4EF8-AD70-E65454F3621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8" r="219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081350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6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9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46547" y="3047349"/>
            <a:ext cx="7042413" cy="1772793"/>
          </a:xfrm>
        </p:spPr>
        <p:txBody>
          <a:bodyPr>
            <a:normAutofit/>
          </a:bodyPr>
          <a:lstStyle/>
          <a:p>
            <a:r>
              <a:rPr lang="es-MX" sz="3600" b="1" dirty="0">
                <a:solidFill>
                  <a:srgbClr val="006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 de Productos</a:t>
            </a:r>
            <a:br>
              <a:rPr lang="es-MX" sz="3600" b="1" dirty="0">
                <a:solidFill>
                  <a:srgbClr val="006A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600" b="1" dirty="0">
                <a:solidFill>
                  <a:srgbClr val="006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Sensores de Rueda &amp; </a:t>
            </a:r>
            <a:br>
              <a:rPr lang="es-MX" sz="3600" b="1" dirty="0">
                <a:solidFill>
                  <a:srgbClr val="006A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600" b="1" dirty="0">
                <a:solidFill>
                  <a:srgbClr val="006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Contadores de Ejes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34B5C00-4896-86E2-1E68-81A972432752}"/>
              </a:ext>
            </a:extLst>
          </p:cNvPr>
          <p:cNvCxnSpPr/>
          <p:nvPr/>
        </p:nvCxnSpPr>
        <p:spPr>
          <a:xfrm flipH="1">
            <a:off x="7620000" y="0"/>
            <a:ext cx="3924300" cy="6858000"/>
          </a:xfrm>
          <a:prstGeom prst="line">
            <a:avLst/>
          </a:prstGeom>
          <a:ln w="31750">
            <a:solidFill>
              <a:srgbClr val="006A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43436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651" y="1"/>
            <a:ext cx="8707351" cy="6855503"/>
          </a:xfrm>
          <a:prstGeom prst="rect">
            <a:avLst/>
          </a:prstGeom>
        </p:spPr>
      </p:pic>
      <p:pic>
        <p:nvPicPr>
          <p:cNvPr id="9" name="Inhaltsplatzhalter 8"/>
          <p:cNvPicPr>
            <a:picLocks noGrp="1" noChangeAspect="1"/>
          </p:cNvPicPr>
          <p:nvPr>
            <p:ph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60" y="-89940"/>
            <a:ext cx="6156215" cy="694544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051" y="618003"/>
            <a:ext cx="5904672" cy="886397"/>
          </a:xfrm>
        </p:spPr>
        <p:txBody>
          <a:bodyPr/>
          <a:lstStyle/>
          <a:p>
            <a:r>
              <a:rPr lang="es-MX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Instalación del contador de ejes</a:t>
            </a:r>
            <a:endParaRPr lang="en-GB" sz="32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8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531470" y="1622079"/>
            <a:ext cx="11137900" cy="424732"/>
          </a:xfrm>
        </p:spPr>
        <p:txBody>
          <a:bodyPr/>
          <a:lstStyle/>
          <a:p>
            <a:r>
              <a:rPr lang="de-DE" sz="2400" dirty="0">
                <a:solidFill>
                  <a:schemeClr val="bg2"/>
                </a:solidFill>
                <a:latin typeface="Arial" panose="020B0604020202020204" pitchFamily="34" charset="0"/>
              </a:rPr>
              <a:t>Sujeción – Sin taladrado</a:t>
            </a:r>
            <a:endParaRPr lang="en-GB" sz="240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>
                <a:solidFill>
                  <a:schemeClr val="bg1"/>
                </a:solidFill>
              </a:rPr>
              <a:pPr/>
              <a:t>20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9761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27050" y="496247"/>
            <a:ext cx="11137900" cy="387798"/>
          </a:xfrm>
        </p:spPr>
        <p:txBody>
          <a:bodyPr/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Comparación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>
          <a:xfrm>
            <a:off x="527050" y="994845"/>
            <a:ext cx="11137900" cy="350930"/>
          </a:xfrm>
        </p:spPr>
        <p:txBody>
          <a:bodyPr/>
          <a:lstStyle/>
          <a:p>
            <a:r>
              <a:rPr lang="de-DE" sz="1800" dirty="0">
                <a:latin typeface="Arial" panose="020B0604020202020204" pitchFamily="34" charset="0"/>
              </a:rPr>
              <a:t>Contadores de Ejes  vs.  Circuitos de Vía</a:t>
            </a:r>
            <a:endParaRPr lang="en-GB" sz="1800" dirty="0">
              <a:latin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9" name="Table for Text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978637"/>
              </p:ext>
            </p:extLst>
          </p:nvPr>
        </p:nvGraphicFramePr>
        <p:xfrm>
          <a:off x="527050" y="1348315"/>
          <a:ext cx="11137902" cy="415650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719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9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9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9621"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  <a:defRPr/>
                      </a:pPr>
                      <a:r>
                        <a:rPr lang="de-DE" sz="1600" u="none" strike="noStrike" kern="1200" cap="all" spc="3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 / Función</a:t>
                      </a:r>
                      <a:endParaRPr kumimoji="0" lang="de-DE" sz="1600" b="0" i="0" u="none" strike="noStrike" cap="all" spc="30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95971" marB="95971" anchor="ctr" horzOverflow="overflow">
                    <a:solidFill>
                      <a:srgbClr val="25365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de-DE" sz="1600" u="none" strike="noStrike" cap="all" spc="30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Contadores de ejes</a:t>
                      </a:r>
                      <a:endParaRPr kumimoji="0" lang="de-DE" sz="1600" b="1" i="0" u="none" strike="noStrike" cap="all" spc="30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95971" marB="95971" anchor="ctr" horzOverflow="overflow">
                    <a:solidFill>
                      <a:srgbClr val="25365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de-DE" sz="1600" u="none" strike="noStrike" cap="all" spc="30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Circuito de via</a:t>
                      </a:r>
                      <a:endParaRPr kumimoji="0" lang="de-DE" sz="1600" b="1" i="0" u="none" strike="noStrike" cap="all" spc="30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95971" marB="95971" anchor="ctr" horzOverflow="overflow">
                    <a:solidFill>
                      <a:srgbClr val="2536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761"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>
                          <a:tab pos="96838" algn="l"/>
                        </a:tabLst>
                      </a:pPr>
                      <a:r>
                        <a:rPr kumimoji="0" lang="de-DE" sz="1900" u="none" strike="noStrike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Seguridad</a:t>
                      </a:r>
                      <a:endParaRPr kumimoji="0" lang="de-DE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/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Nivel de seguridad SIL4</a:t>
                      </a:r>
                      <a:endParaRPr kumimoji="0" lang="es-MX" sz="1900" u="none" strike="noStrike" kern="1200" cap="none" normalizeH="0" baseline="0" noProof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/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Cumple con los requisitos de </a:t>
                      </a:r>
                    </a:p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sz="1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MÜ 8004</a:t>
                      </a:r>
                      <a:endParaRPr kumimoji="0" lang="en-US" sz="1900" u="none" strike="noStrike" kern="1200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4973"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>
                          <a:tab pos="96838" algn="l"/>
                        </a:tabLst>
                      </a:pPr>
                      <a:r>
                        <a:rPr kumimoji="0" lang="de-DE" sz="1900" u="none" strike="noStrike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Confiabilidad</a:t>
                      </a:r>
                      <a:endParaRPr kumimoji="0" lang="de-DE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0.1 fallas por año</a:t>
                      </a:r>
                      <a:endParaRPr kumimoji="0" lang="es-MX" sz="1900" u="none" strike="noStrike" kern="1200" cap="none" normalizeH="0" baseline="0" noProof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TC de frecuencia portadora: </a:t>
                      </a:r>
                    </a:p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0.2 fallos por año </a:t>
                      </a:r>
                    </a:p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TC de baja frecuencia: </a:t>
                      </a:r>
                    </a:p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aprox. 0.4 por año</a:t>
                      </a:r>
                      <a:endParaRPr kumimoji="0" lang="en-US" sz="1900" u="none" strike="noStrike" kern="1200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761"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>
                          <a:tab pos="96838" algn="l"/>
                        </a:tabLst>
                      </a:pPr>
                      <a:r>
                        <a:rPr kumimoji="0" lang="de-DE" sz="1900" u="none" strike="noStrike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Costos de Inversión</a:t>
                      </a:r>
                      <a:endParaRPr kumimoji="0" lang="de-DE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/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Igual que TC de frec. Portadora,</a:t>
                      </a:r>
                      <a:br>
                        <a:rPr kumimoji="0" lang="es-MX" sz="190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</a:br>
                      <a:r>
                        <a:rPr kumimoji="0" lang="es-MX" sz="190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Mayor que TC de baja frecuencia</a:t>
                      </a:r>
                      <a:endParaRPr kumimoji="0" lang="es-MX" sz="1900" u="none" strike="noStrike" kern="1200" cap="none" normalizeH="0" baseline="0" noProof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/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Ocasionalmente precio más razonable para </a:t>
                      </a:r>
                      <a:r>
                        <a:rPr kumimoji="0" lang="en-US" sz="1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TC de</a:t>
                      </a:r>
                      <a:r>
                        <a:rPr kumimoji="0" lang="es-MX" sz="1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 baja </a:t>
                      </a:r>
                      <a:r>
                        <a:rPr kumimoji="0" lang="es-MX" sz="1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frec</a:t>
                      </a:r>
                      <a:r>
                        <a:rPr kumimoji="0" lang="es-MX" sz="1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.</a:t>
                      </a:r>
                      <a:endParaRPr kumimoji="0" lang="en-US" sz="1900" u="none" strike="noStrike" kern="1200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45"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>
                          <a:tab pos="96838" algn="l"/>
                        </a:tabLst>
                      </a:pPr>
                      <a:r>
                        <a:rPr kumimoji="0" lang="de-DE" sz="1900" u="none" strike="noStrike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Logitud de Sección</a:t>
                      </a:r>
                      <a:endParaRPr kumimoji="0" lang="de-DE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Casi ilimitada</a:t>
                      </a:r>
                      <a:endParaRPr kumimoji="0" lang="es-MX" sz="1900" u="none" strike="noStrike" kern="1200" cap="none" normalizeH="0" baseline="0" noProof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de-DE" sz="19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400 a 1,500 m </a:t>
                      </a:r>
                      <a:endParaRPr kumimoji="0" lang="de-DE" sz="1900" u="none" strike="noStrike" kern="1200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71977" marB="71977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4714310B-D8B1-4D51-B21D-4E1BD89BE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8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F74E0DCA-C645-42D6-84E5-9A002258C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21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59398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9" name="Table for Text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8317519"/>
              </p:ext>
            </p:extLst>
          </p:nvPr>
        </p:nvGraphicFramePr>
        <p:xfrm>
          <a:off x="527049" y="1748365"/>
          <a:ext cx="11137898" cy="357315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719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9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9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9621"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  <a:defRPr/>
                      </a:pPr>
                      <a:r>
                        <a:rPr lang="de-DE" sz="1600" u="none" strike="noStrike" kern="1200" cap="all" spc="3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 / Función</a:t>
                      </a:r>
                      <a:endParaRPr kumimoji="0" lang="de-DE" sz="1600" b="0" i="0" u="none" strike="noStrike" cap="all" spc="30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95971" marB="95971" anchor="ctr" horzOverflow="overflow">
                    <a:solidFill>
                      <a:srgbClr val="25365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de-DE" sz="1600" u="none" strike="noStrike" cap="all" spc="30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Contadores de ejes</a:t>
                      </a:r>
                      <a:endParaRPr kumimoji="0" lang="de-DE" sz="1600" b="1" i="0" u="none" strike="noStrike" cap="all" spc="30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95971" marB="95971" anchor="ctr" horzOverflow="overflow">
                    <a:solidFill>
                      <a:srgbClr val="25365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de-DE" sz="1600" u="none" strike="noStrike" cap="all" spc="30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Circuito de via</a:t>
                      </a:r>
                      <a:endParaRPr kumimoji="0" lang="de-DE" sz="1600" b="1" i="0" u="none" strike="noStrike" cap="all" spc="30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95971" marT="95971" marB="95971" anchor="ctr" horzOverflow="overflow">
                    <a:solidFill>
                      <a:srgbClr val="2536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51"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>
                          <a:tab pos="96838" algn="l"/>
                        </a:tabLst>
                      </a:pPr>
                      <a:r>
                        <a:rPr kumimoji="0" lang="de-DE" sz="1900" u="none" strike="noStrike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Ciclo de desplazamiento requerido</a:t>
                      </a:r>
                      <a:endParaRPr kumimoji="0" lang="de-DE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/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 Narrow" charset="0"/>
                        </a:rPr>
                        <a:t>2 años</a:t>
                      </a:r>
                    </a:p>
                  </a:txBody>
                  <a:tcPr marL="95971" marR="47985" marT="71977" marB="71977" anchor="ctr" horzOverflow="overflow"/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24 horas</a:t>
                      </a:r>
                      <a:endParaRPr kumimoji="0" lang="es-MX" sz="1900" u="none" strike="noStrike" kern="1200" cap="none" normalizeH="0" baseline="0" noProof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51"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>
                          <a:tab pos="96838" algn="l"/>
                        </a:tabLst>
                      </a:pPr>
                      <a:r>
                        <a:rPr kumimoji="0" lang="de-DE" sz="1900" u="none" strike="noStrike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Resistencia de la base</a:t>
                      </a:r>
                      <a:endParaRPr kumimoji="0" lang="de-DE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No influye</a:t>
                      </a:r>
                      <a:endParaRPr kumimoji="0" lang="es-MX" sz="1900" u="none" strike="noStrike" kern="1200" cap="none" normalizeH="0" baseline="0" noProof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Influencia considerable</a:t>
                      </a:r>
                      <a:endParaRPr kumimoji="0" lang="es-MX" sz="1900" u="none" strike="noStrike" kern="1200" cap="none" normalizeH="0" baseline="0" noProof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51"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>
                          <a:tab pos="96838" algn="l"/>
                        </a:tabLst>
                      </a:pPr>
                      <a:r>
                        <a:rPr kumimoji="0" lang="de-DE" sz="1900" u="none" strike="noStrike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Gasto de mantenimiento</a:t>
                      </a:r>
                      <a:endParaRPr kumimoji="0" lang="de-DE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/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2 años</a:t>
                      </a:r>
                      <a:endParaRPr kumimoji="0" lang="es-MX" sz="1900" u="none" strike="noStrike" kern="1200" cap="none" normalizeH="0" baseline="0" noProof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/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Significativamente más alto</a:t>
                      </a:r>
                      <a:endParaRPr kumimoji="0" lang="es-MX" sz="1900" u="none" strike="noStrike" kern="1200" cap="none" normalizeH="0" baseline="0" noProof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851"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>
                          <a:tab pos="96838" algn="l"/>
                        </a:tabLst>
                      </a:pPr>
                      <a:r>
                        <a:rPr kumimoji="0" lang="de-DE" sz="1900" u="none" strike="noStrike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Trabajo de construcción</a:t>
                      </a:r>
                      <a:endParaRPr kumimoji="0" lang="de-DE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Montaje / desmontaje sencillo</a:t>
                      </a:r>
                      <a:endParaRPr kumimoji="0" lang="es-MX" sz="1900" u="none" strike="noStrike" kern="1200" cap="none" normalizeH="0" baseline="0" noProof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Extenso trabajo</a:t>
                      </a:r>
                      <a:endParaRPr kumimoji="0" lang="es-MX" sz="1900" u="none" strike="noStrike" kern="1200" cap="none" normalizeH="0" baseline="0" noProof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905"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>
                          <a:tab pos="96838" algn="l"/>
                        </a:tabLst>
                      </a:pPr>
                      <a:r>
                        <a:rPr kumimoji="0" lang="de-DE" sz="1900" u="none" strike="noStrike" cap="none" normalizeH="0" baseline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Detección de rieles rotos</a:t>
                      </a:r>
                      <a:endParaRPr kumimoji="0" lang="de-DE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/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No es posible</a:t>
                      </a:r>
                      <a:endParaRPr kumimoji="0" lang="es-MX" sz="1900" u="none" strike="noStrike" kern="1200" cap="none" normalizeH="0" baseline="0" noProof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/>
                </a:tc>
                <a:tc>
                  <a:txBody>
                    <a:bodyPr/>
                    <a:lstStyle/>
                    <a:p>
                      <a:pPr marL="3175" marR="0" lvl="0" indent="0" algn="l" defTabSz="6492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s-MX" sz="190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25365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 Narrow" charset="0"/>
                        </a:rPr>
                        <a:t>Posible bajo ciertas circunstancias</a:t>
                      </a:r>
                      <a:endParaRPr kumimoji="0" lang="es-MX" sz="1900" u="none" strike="noStrike" kern="1200" cap="none" normalizeH="0" baseline="0" noProof="0" dirty="0">
                        <a:ln>
                          <a:noFill/>
                        </a:ln>
                        <a:solidFill>
                          <a:srgbClr val="25365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 Narrow" charset="0"/>
                      </a:endParaRPr>
                    </a:p>
                  </a:txBody>
                  <a:tcPr marL="95971" marR="47985" marT="71977" marB="71977" anchor="ctr" horzOverflow="overflow"/>
                </a:tc>
                <a:extLst>
                  <a:ext uri="{0D108BD9-81ED-4DB2-BD59-A6C34878D82A}">
                    <a16:rowId xmlns:a16="http://schemas.microsoft.com/office/drawing/2014/main" val="1573009955"/>
                  </a:ext>
                </a:extLst>
              </a:tr>
            </a:tbl>
          </a:graphicData>
        </a:graphic>
      </p:graphicFrame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190F093D-6748-4EFE-80F9-54492DD92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9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9604B09-B652-476E-A831-8B9BE5BB7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2DFB9836-9A5E-73D1-B583-09603300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496247"/>
            <a:ext cx="11137900" cy="387798"/>
          </a:xfrm>
        </p:spPr>
        <p:txBody>
          <a:bodyPr/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Comparación</a:t>
            </a:r>
          </a:p>
        </p:txBody>
      </p:sp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24CA4BFB-2FBE-E3D5-88D1-EE4E20A88A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27050" y="994845"/>
            <a:ext cx="11137900" cy="350930"/>
          </a:xfrm>
        </p:spPr>
        <p:txBody>
          <a:bodyPr/>
          <a:lstStyle/>
          <a:p>
            <a:r>
              <a:rPr lang="de-DE" sz="1800" dirty="0">
                <a:latin typeface="Arial" panose="020B0604020202020204" pitchFamily="34" charset="0"/>
              </a:rPr>
              <a:t>Contadores de Ejes  vs.  Circuitos de Vía</a:t>
            </a:r>
            <a:endParaRPr lang="en-GB" sz="18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24151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2022 | Frauscher Sensor Technology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95A5919-AA6B-4557-8417-A0B2732A4CDB}"/>
              </a:ext>
            </a:extLst>
          </p:cNvPr>
          <p:cNvSpPr txBox="1">
            <a:spLocks/>
          </p:cNvSpPr>
          <p:nvPr/>
        </p:nvSpPr>
        <p:spPr>
          <a:xfrm>
            <a:off x="527051" y="3027133"/>
            <a:ext cx="7828533" cy="12187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  <a:t>04</a:t>
            </a:r>
            <a:b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GB" sz="4400" dirty="0" err="1">
                <a:solidFill>
                  <a:schemeClr val="bg2"/>
                </a:solidFill>
                <a:latin typeface="Arial" panose="020B0604020202020204" pitchFamily="34" charset="0"/>
              </a:rPr>
              <a:t>Ejemplos</a:t>
            </a:r>
            <a: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  <a:t> d</a:t>
            </a:r>
            <a:r>
              <a:rPr lang="es-MX" sz="4400" dirty="0">
                <a:solidFill>
                  <a:schemeClr val="bg2"/>
                </a:solidFill>
                <a:latin typeface="Arial" panose="020B0604020202020204" pitchFamily="34" charset="0"/>
              </a:rPr>
              <a:t>e uso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A401229-BF24-4211-8E63-47BF3787FF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E5B1CAA0-2855-2AE0-71F2-B93E3697F701}"/>
              </a:ext>
            </a:extLst>
          </p:cNvPr>
          <p:cNvCxnSpPr/>
          <p:nvPr/>
        </p:nvCxnSpPr>
        <p:spPr>
          <a:xfrm flipH="1">
            <a:off x="7620000" y="0"/>
            <a:ext cx="3924300" cy="6858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69743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BF3ECC9-F191-4B0D-A326-60FB3A18A6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61E8952-6E9B-400A-A70E-B0DEB2B45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7" y="6631058"/>
            <a:ext cx="2048639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8609D2-6DAB-442D-8E36-FA19B3EAD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BCFDA07-D777-4B78-8C22-456F6C1E1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48" y="872591"/>
            <a:ext cx="7951123" cy="480131"/>
          </a:xfrm>
        </p:spPr>
        <p:txBody>
          <a:bodyPr/>
          <a:lstStyle/>
          <a:p>
            <a:r>
              <a:rPr lang="es-MX" sz="2800" dirty="0">
                <a:solidFill>
                  <a:schemeClr val="bg2"/>
                </a:solidFill>
              </a:rPr>
              <a:t>Aplicaciones de Sensores de Ruedas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1335868-4F08-4118-8756-D2BBCAD75D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846" y="1809698"/>
            <a:ext cx="7082793" cy="3738033"/>
          </a:xfrm>
        </p:spPr>
        <p:txBody>
          <a:bodyPr/>
          <a:lstStyle/>
          <a:p>
            <a:pPr marL="0" indent="0">
              <a:buNone/>
            </a:pPr>
            <a:r>
              <a:rPr lang="es-MX" sz="1800" dirty="0">
                <a:solidFill>
                  <a:schemeClr val="bg2"/>
                </a:solidFill>
              </a:rPr>
              <a:t>Conmutación y activación de tareas tales como:</a:t>
            </a:r>
          </a:p>
          <a:p>
            <a:r>
              <a:rPr lang="es-MX" sz="1800" dirty="0">
                <a:solidFill>
                  <a:schemeClr val="bg2"/>
                </a:solidFill>
              </a:rPr>
              <a:t>Retardadores</a:t>
            </a:r>
          </a:p>
          <a:p>
            <a:r>
              <a:rPr lang="es-MX" sz="1800" dirty="0">
                <a:solidFill>
                  <a:schemeClr val="bg2"/>
                </a:solidFill>
              </a:rPr>
              <a:t>Detectores de cajas calientes</a:t>
            </a:r>
          </a:p>
          <a:p>
            <a:r>
              <a:rPr lang="es-MX" sz="1800" dirty="0">
                <a:solidFill>
                  <a:schemeClr val="bg2"/>
                </a:solidFill>
              </a:rPr>
              <a:t>Sistemas de:</a:t>
            </a:r>
          </a:p>
          <a:p>
            <a:pPr lvl="1"/>
            <a:r>
              <a:rPr lang="es-MX" sz="1800" dirty="0">
                <a:solidFill>
                  <a:schemeClr val="bg2"/>
                </a:solidFill>
              </a:rPr>
              <a:t>Identificación RFID (AEI)</a:t>
            </a:r>
          </a:p>
          <a:p>
            <a:pPr lvl="1"/>
            <a:r>
              <a:rPr lang="es-MX" sz="1800" dirty="0">
                <a:solidFill>
                  <a:schemeClr val="bg2"/>
                </a:solidFill>
              </a:rPr>
              <a:t>Lubricación</a:t>
            </a:r>
          </a:p>
          <a:p>
            <a:pPr lvl="1"/>
            <a:r>
              <a:rPr lang="es-MX" sz="1800" dirty="0">
                <a:solidFill>
                  <a:schemeClr val="bg2"/>
                </a:solidFill>
              </a:rPr>
              <a:t>Detección de </a:t>
            </a:r>
            <a:r>
              <a:rPr lang="es-MX" sz="1800">
                <a:solidFill>
                  <a:schemeClr val="bg2"/>
                </a:solidFill>
              </a:rPr>
              <a:t>objetos arrastrados</a:t>
            </a:r>
            <a:endParaRPr lang="es-MX" sz="1800" dirty="0">
              <a:solidFill>
                <a:schemeClr val="bg2"/>
              </a:solidFill>
            </a:endParaRPr>
          </a:p>
          <a:p>
            <a:pPr lvl="1"/>
            <a:r>
              <a:rPr lang="es-MX" sz="1800" dirty="0">
                <a:solidFill>
                  <a:schemeClr val="bg2"/>
                </a:solidFill>
              </a:rPr>
              <a:t>Básculas estáticas y dinámicas</a:t>
            </a:r>
          </a:p>
          <a:p>
            <a:pPr lvl="1"/>
            <a:r>
              <a:rPr lang="es-MX" sz="1800" dirty="0">
                <a:solidFill>
                  <a:schemeClr val="bg2"/>
                </a:solidFill>
              </a:rPr>
              <a:t>Lavado</a:t>
            </a:r>
          </a:p>
          <a:p>
            <a:r>
              <a:rPr lang="es-MX" sz="1800" dirty="0">
                <a:solidFill>
                  <a:schemeClr val="bg2"/>
                </a:solidFill>
              </a:rPr>
              <a:t>Otros más.</a:t>
            </a:r>
          </a:p>
          <a:p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64F2F27-F654-441A-99C5-D659D3099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383" y="2362070"/>
            <a:ext cx="2718788" cy="203963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C3D327A-7FDC-4D1F-BF6E-FA4DA6B0B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115" y="6289041"/>
            <a:ext cx="3323005" cy="2288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CBEB3D-FFF6-4F7E-A14E-71AFB6F62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383" y="4389829"/>
            <a:ext cx="4879389" cy="1797241"/>
          </a:xfrm>
          <a:prstGeom prst="rect">
            <a:avLst/>
          </a:prstGeom>
        </p:spPr>
      </p:pic>
      <p:pic>
        <p:nvPicPr>
          <p:cNvPr id="17" name="Imagen 16" descr="Un jardín de una casa&#10;&#10;Descripción generada automáticamente con confianza media">
            <a:extLst>
              <a:ext uri="{FF2B5EF4-FFF2-40B4-BE49-F238E27FC236}">
                <a16:creationId xmlns:a16="http://schemas.microsoft.com/office/drawing/2014/main" id="{B4C499C4-EA10-A0B6-27B5-C6A0A08B97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58" y="1944537"/>
            <a:ext cx="2124335" cy="2457171"/>
          </a:xfrm>
          <a:prstGeom prst="rect">
            <a:avLst/>
          </a:prstGeom>
        </p:spPr>
      </p:pic>
      <p:pic>
        <p:nvPicPr>
          <p:cNvPr id="18" name="Image 37" descr="Sensores retardadores (3)">
            <a:extLst>
              <a:ext uri="{FF2B5EF4-FFF2-40B4-BE49-F238E27FC236}">
                <a16:creationId xmlns:a16="http://schemas.microsoft.com/office/drawing/2014/main" id="{D04EE711-3AE9-0081-F451-8CBC23FBE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455047" y="4693938"/>
            <a:ext cx="2472995" cy="1855125"/>
          </a:xfrm>
          <a:prstGeom prst="rect">
            <a:avLst/>
          </a:prstGeom>
        </p:spPr>
      </p:pic>
      <p:pic>
        <p:nvPicPr>
          <p:cNvPr id="19" name="Picture Placeholder 15">
            <a:extLst>
              <a:ext uri="{FF2B5EF4-FFF2-40B4-BE49-F238E27FC236}">
                <a16:creationId xmlns:a16="http://schemas.microsoft.com/office/drawing/2014/main" id="{9CB44BE4-1142-4CBD-53F7-C798F3B12C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r="21407"/>
          <a:stretch>
            <a:fillRect/>
          </a:stretch>
        </p:blipFill>
        <p:spPr>
          <a:xfrm>
            <a:off x="8470257" y="106669"/>
            <a:ext cx="1633659" cy="1837867"/>
          </a:xfrm>
          <a:prstGeom prst="rect">
            <a:avLst/>
          </a:prstGeom>
        </p:spPr>
      </p:pic>
      <p:pic>
        <p:nvPicPr>
          <p:cNvPr id="7" name="Imagen 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BD8E7724-7A42-EB4A-3329-A2511A01C5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28" y="6169908"/>
            <a:ext cx="2198144" cy="4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7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429CB4-FDB7-4753-9F0E-11C6B745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9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6E9D2-ECFB-43B9-97F4-0770831C6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1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59E04477-D57F-4518-A63B-F00563BA1B6F}"/>
              </a:ext>
            </a:extLst>
          </p:cNvPr>
          <p:cNvSpPr txBox="1">
            <a:spLocks/>
          </p:cNvSpPr>
          <p:nvPr/>
        </p:nvSpPr>
        <p:spPr>
          <a:xfrm>
            <a:off x="527049" y="1211591"/>
            <a:ext cx="4509647" cy="8863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>
                <a:solidFill>
                  <a:srgbClr val="006A7E"/>
                </a:solidFill>
              </a:rPr>
              <a:t>Generación de información adicional</a:t>
            </a:r>
            <a:endParaRPr lang="en-GB" sz="3200" dirty="0">
              <a:solidFill>
                <a:srgbClr val="006A7E"/>
              </a:solidFill>
            </a:endParaRPr>
          </a:p>
        </p:txBody>
      </p:sp>
      <p:sp>
        <p:nvSpPr>
          <p:cNvPr id="11" name="Subtitle 5">
            <a:extLst>
              <a:ext uri="{FF2B5EF4-FFF2-40B4-BE49-F238E27FC236}">
                <a16:creationId xmlns:a16="http://schemas.microsoft.com/office/drawing/2014/main" id="{5684A0FC-E3A1-49B6-A80F-FBB37C4DE889}"/>
              </a:ext>
            </a:extLst>
          </p:cNvPr>
          <p:cNvSpPr txBox="1">
            <a:spLocks/>
          </p:cNvSpPr>
          <p:nvPr/>
        </p:nvSpPr>
        <p:spPr>
          <a:xfrm>
            <a:off x="527051" y="2347453"/>
            <a:ext cx="5314949" cy="9748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50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35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2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2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67" b="1" dirty="0">
                <a:solidFill>
                  <a:srgbClr val="006A7E"/>
                </a:solidFill>
              </a:rPr>
              <a:t>Además de secciones vía libre/ocupadas, los contadores de ejes pueden proporcionar:</a:t>
            </a:r>
            <a:endParaRPr lang="en-US" sz="1867" b="1" dirty="0">
              <a:solidFill>
                <a:srgbClr val="006A7E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14FA11-FCFA-4FAA-81AD-97B45FC0BCE0}"/>
              </a:ext>
            </a:extLst>
          </p:cNvPr>
          <p:cNvSpPr txBox="1">
            <a:spLocks/>
          </p:cNvSpPr>
          <p:nvPr/>
        </p:nvSpPr>
        <p:spPr>
          <a:xfrm>
            <a:off x="6350003" y="1300197"/>
            <a:ext cx="5568951" cy="583212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 baseline="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000" kern="1200">
                <a:solidFill>
                  <a:srgbClr val="25365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178" lvl="2" indent="-120648"/>
            <a:r>
              <a:rPr lang="es-MX" sz="2133" dirty="0">
                <a:solidFill>
                  <a:schemeClr val="bg2"/>
                </a:solidFill>
              </a:rPr>
              <a:t>Información detallada del cabezal de conteo</a:t>
            </a:r>
          </a:p>
          <a:p>
            <a:pPr marL="239178" lvl="2" indent="-120648"/>
            <a:endParaRPr lang="es-MX" sz="2133" dirty="0">
              <a:solidFill>
                <a:schemeClr val="bg2"/>
              </a:solidFill>
            </a:endParaRPr>
          </a:p>
          <a:p>
            <a:pPr marL="239178" lvl="2" indent="-120648"/>
            <a:r>
              <a:rPr lang="es-MX" sz="2133" dirty="0">
                <a:solidFill>
                  <a:schemeClr val="bg2"/>
                </a:solidFill>
              </a:rPr>
              <a:t>Información de dirección</a:t>
            </a:r>
          </a:p>
          <a:p>
            <a:pPr marL="239178" lvl="2" indent="-120648"/>
            <a:endParaRPr lang="es-MX" sz="2133" dirty="0">
              <a:solidFill>
                <a:schemeClr val="bg2"/>
              </a:solidFill>
            </a:endParaRPr>
          </a:p>
          <a:p>
            <a:pPr marL="239178" lvl="2" indent="-120648"/>
            <a:r>
              <a:rPr lang="es-MX" sz="2133" dirty="0">
                <a:solidFill>
                  <a:schemeClr val="bg2"/>
                </a:solidFill>
              </a:rPr>
              <a:t>Información de velocidad</a:t>
            </a:r>
          </a:p>
          <a:p>
            <a:pPr marL="239178" lvl="2" indent="-120648"/>
            <a:endParaRPr lang="es-MX" sz="2133" dirty="0">
              <a:solidFill>
                <a:schemeClr val="bg2"/>
              </a:solidFill>
            </a:endParaRPr>
          </a:p>
          <a:p>
            <a:pPr marL="239178" lvl="2" indent="-120648"/>
            <a:r>
              <a:rPr lang="es-MX" sz="2133" dirty="0">
                <a:solidFill>
                  <a:schemeClr val="bg2"/>
                </a:solidFill>
              </a:rPr>
              <a:t>Datos de diagnóstico para el mantenimiento preventivo</a:t>
            </a:r>
          </a:p>
          <a:p>
            <a:pPr marL="239178" lvl="2" indent="-120648"/>
            <a:endParaRPr lang="es-MX" sz="2133" dirty="0">
              <a:solidFill>
                <a:schemeClr val="bg2"/>
              </a:solidFill>
            </a:endParaRPr>
          </a:p>
          <a:p>
            <a:pPr marL="239178" lvl="2" indent="-120648"/>
            <a:r>
              <a:rPr lang="es-MX" sz="2133" dirty="0">
                <a:solidFill>
                  <a:schemeClr val="bg2"/>
                </a:solidFill>
              </a:rPr>
              <a:t>Transmisión de datos no relacionados con el conteo de ejes</a:t>
            </a:r>
            <a:endParaRPr lang="en-GB" sz="3733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8290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8184F11-64A7-4CDD-B7C4-AFB927714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17E64AE-5E6F-473D-A392-E177D78D3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7" y="6631058"/>
            <a:ext cx="2048639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65C03C-123C-4839-B767-5F5AC1588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38CCEA8-366A-4978-ACEB-2D51F5F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5" y="796107"/>
            <a:ext cx="7082792" cy="480131"/>
          </a:xfrm>
        </p:spPr>
        <p:txBody>
          <a:bodyPr/>
          <a:lstStyle/>
          <a:p>
            <a:r>
              <a:rPr lang="es-MX" sz="2800" dirty="0">
                <a:solidFill>
                  <a:schemeClr val="bg2"/>
                </a:solidFill>
              </a:rPr>
              <a:t>Aplicaciones de Contadores de Ejes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9F3499-0C71-46ED-BB5E-764054D65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115" y="6289041"/>
            <a:ext cx="3323005" cy="2288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CA4DB6C-E553-ADBA-7997-7975F7A5F51A}"/>
              </a:ext>
            </a:extLst>
          </p:cNvPr>
          <p:cNvSpPr txBox="1"/>
          <p:nvPr/>
        </p:nvSpPr>
        <p:spPr>
          <a:xfrm>
            <a:off x="635844" y="2109278"/>
            <a:ext cx="8767027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lvl="1" indent="-228594" defTabSz="914377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2"/>
                </a:solidFill>
              </a:rPr>
              <a:t>Para liberar/ocupar tramos de vía</a:t>
            </a:r>
          </a:p>
          <a:p>
            <a:pPr marL="228594" lvl="1" indent="-228594" defTabSz="914377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2"/>
                </a:solidFill>
              </a:rPr>
              <a:t>Proteger cambios de aguja automáticos</a:t>
            </a:r>
          </a:p>
          <a:p>
            <a:pPr marL="228594" lvl="1" indent="-228594" defTabSz="914377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2"/>
                </a:solidFill>
              </a:rPr>
              <a:t>Automatizar patios de almacenaje y talleres</a:t>
            </a:r>
          </a:p>
          <a:p>
            <a:pPr marL="228594" lvl="1" indent="-228594" defTabSz="914377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2"/>
                </a:solidFill>
              </a:rPr>
              <a:t>Activar y desactivar semáforos y barreras en Pasos a Nivel</a:t>
            </a:r>
          </a:p>
        </p:txBody>
      </p:sp>
      <p:pic>
        <p:nvPicPr>
          <p:cNvPr id="10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DFDE325C-1EAA-6B90-F23A-EF3A26E6C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557" y="488941"/>
            <a:ext cx="2415436" cy="1507233"/>
          </a:xfrm>
          <a:prstGeom prst="rect">
            <a:avLst/>
          </a:prstGeom>
        </p:spPr>
      </p:pic>
      <p:pic>
        <p:nvPicPr>
          <p:cNvPr id="13" name="Imagen 12" descr="Imagen que contiene exterior, pista, nieve, edificio&#10;&#10;Descripción generada automáticamente">
            <a:extLst>
              <a:ext uri="{FF2B5EF4-FFF2-40B4-BE49-F238E27FC236}">
                <a16:creationId xmlns:a16="http://schemas.microsoft.com/office/drawing/2014/main" id="{32720E4F-DA75-CFE9-390F-86EA3855FD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242" y="3973396"/>
            <a:ext cx="3848359" cy="2161001"/>
          </a:xfrm>
          <a:prstGeom prst="rect">
            <a:avLst/>
          </a:prstGeom>
        </p:spPr>
      </p:pic>
      <p:pic>
        <p:nvPicPr>
          <p:cNvPr id="14" name="Picture Placeholder 8" descr="Diagram&#10;&#10;Description automatically generated">
            <a:extLst>
              <a:ext uri="{FF2B5EF4-FFF2-40B4-BE49-F238E27FC236}">
                <a16:creationId xmlns:a16="http://schemas.microsoft.com/office/drawing/2014/main" id="{5AE466A6-033F-31EE-8FF5-66060FE36D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257" y="3971605"/>
            <a:ext cx="3416985" cy="2185075"/>
          </a:xfrm>
          <a:prstGeom prst="rect">
            <a:avLst/>
          </a:prstGeom>
        </p:spPr>
      </p:pic>
      <p:pic>
        <p:nvPicPr>
          <p:cNvPr id="6" name="Imagen 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9B55348-8275-29F9-9F68-5AD768663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8" y="6169908"/>
            <a:ext cx="2198144" cy="401702"/>
          </a:xfrm>
          <a:prstGeom prst="rect">
            <a:avLst/>
          </a:prstGeom>
        </p:spPr>
      </p:pic>
      <p:pic>
        <p:nvPicPr>
          <p:cNvPr id="7" name="Imagen 6" descr="Una señal de alto en un estacionamiento&#10;&#10;Descripción generada automáticamente con confianza media">
            <a:extLst>
              <a:ext uri="{FF2B5EF4-FFF2-40B4-BE49-F238E27FC236}">
                <a16:creationId xmlns:a16="http://schemas.microsoft.com/office/drawing/2014/main" id="{C04003CE-C46D-CC92-6B0F-94D86F00B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9601" y="3971605"/>
            <a:ext cx="3235537" cy="216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70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8184F11-64A7-4CDD-B7C4-AFB927714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17E64AE-5E6F-473D-A392-E177D78D3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7" y="6631058"/>
            <a:ext cx="2048639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65C03C-123C-4839-B767-5F5AC1588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38CCEA8-366A-4978-ACEB-2D51F5F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5" y="408308"/>
            <a:ext cx="7082792" cy="867930"/>
          </a:xfrm>
        </p:spPr>
        <p:txBody>
          <a:bodyPr/>
          <a:lstStyle/>
          <a:p>
            <a:r>
              <a:rPr lang="es-MX" sz="2800" dirty="0">
                <a:solidFill>
                  <a:schemeClr val="bg2"/>
                </a:solidFill>
              </a:rPr>
              <a:t>Aplicaciones de Contadores de Ejes en Pasos a Nivel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9F3499-0C71-46ED-BB5E-764054D65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115" y="6289041"/>
            <a:ext cx="3323005" cy="2288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CA4DB6C-E553-ADBA-7997-7975F7A5F51A}"/>
              </a:ext>
            </a:extLst>
          </p:cNvPr>
          <p:cNvSpPr txBox="1"/>
          <p:nvPr/>
        </p:nvSpPr>
        <p:spPr>
          <a:xfrm>
            <a:off x="635845" y="1544973"/>
            <a:ext cx="8767027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377">
              <a:lnSpc>
                <a:spcPct val="150000"/>
              </a:lnSpc>
            </a:pPr>
            <a:r>
              <a:rPr lang="es-MX" dirty="0">
                <a:solidFill>
                  <a:schemeClr val="bg2"/>
                </a:solidFill>
              </a:rPr>
              <a:t>Retos:</a:t>
            </a:r>
          </a:p>
          <a:p>
            <a:pPr marL="228594" lvl="1" indent="-228594" defTabSz="914377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2"/>
                </a:solidFill>
              </a:rPr>
              <a:t>Falta de sistemas confiables de activación</a:t>
            </a:r>
          </a:p>
          <a:p>
            <a:pPr marL="228594" lvl="1" indent="-228594" defTabSz="914377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2"/>
                </a:solidFill>
              </a:rPr>
              <a:t>Falta de sistema que ofrezca alta seguridad antes de desactivarse</a:t>
            </a:r>
          </a:p>
        </p:txBody>
      </p:sp>
      <p:pic>
        <p:nvPicPr>
          <p:cNvPr id="6" name="Imagen 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9B55348-8275-29F9-9F68-5AD768663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8" y="6169908"/>
            <a:ext cx="2198144" cy="401702"/>
          </a:xfrm>
          <a:prstGeom prst="rect">
            <a:avLst/>
          </a:prstGeom>
        </p:spPr>
      </p:pic>
      <p:pic>
        <p:nvPicPr>
          <p:cNvPr id="12" name="Imagen 11" descr="Un tren en las vias de tren&#10;&#10;Descripción generada automáticamente">
            <a:extLst>
              <a:ext uri="{FF2B5EF4-FFF2-40B4-BE49-F238E27FC236}">
                <a16:creationId xmlns:a16="http://schemas.microsoft.com/office/drawing/2014/main" id="{BF25D35A-E508-57D8-1C2A-7EFEBC64EC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190" y="3189173"/>
            <a:ext cx="5116971" cy="2878296"/>
          </a:xfrm>
          <a:prstGeom prst="rect">
            <a:avLst/>
          </a:prstGeom>
        </p:spPr>
      </p:pic>
      <p:pic>
        <p:nvPicPr>
          <p:cNvPr id="16" name="Imagen 15" descr="Tren de carga pasando por unos rieles&#10;&#10;Descripción generada automáticamente con confianza media">
            <a:extLst>
              <a:ext uri="{FF2B5EF4-FFF2-40B4-BE49-F238E27FC236}">
                <a16:creationId xmlns:a16="http://schemas.microsoft.com/office/drawing/2014/main" id="{C3875A6B-494F-76CB-6404-16937A9FD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1" y="3189172"/>
            <a:ext cx="3837729" cy="2878297"/>
          </a:xfrm>
          <a:prstGeom prst="rect">
            <a:avLst/>
          </a:prstGeom>
        </p:spPr>
      </p:pic>
      <p:pic>
        <p:nvPicPr>
          <p:cNvPr id="7" name="Imagen 6" descr="Un avión en una playa&#10;&#10;Descripción generada automáticamente con confianza media">
            <a:extLst>
              <a:ext uri="{FF2B5EF4-FFF2-40B4-BE49-F238E27FC236}">
                <a16:creationId xmlns:a16="http://schemas.microsoft.com/office/drawing/2014/main" id="{541CA11F-7BEC-FB5C-7E64-7003260D93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970" y="3087696"/>
            <a:ext cx="4474030" cy="29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64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8184F11-64A7-4CDD-B7C4-AFB927714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17E64AE-5E6F-473D-A392-E177D78D3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7" y="6631058"/>
            <a:ext cx="2048639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65C03C-123C-4839-B767-5F5AC1588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38CCEA8-366A-4978-ACEB-2D51F5F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5" y="408308"/>
            <a:ext cx="7082792" cy="867930"/>
          </a:xfrm>
        </p:spPr>
        <p:txBody>
          <a:bodyPr/>
          <a:lstStyle/>
          <a:p>
            <a:r>
              <a:rPr lang="es-MX" sz="2800" dirty="0">
                <a:solidFill>
                  <a:schemeClr val="bg2"/>
                </a:solidFill>
              </a:rPr>
              <a:t>Aplicaciones de Contadores de Ejes en Pasos a Nivel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9F3499-0C71-46ED-BB5E-764054D65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115" y="6289041"/>
            <a:ext cx="3323005" cy="2288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CA4DB6C-E553-ADBA-7997-7975F7A5F51A}"/>
              </a:ext>
            </a:extLst>
          </p:cNvPr>
          <p:cNvSpPr txBox="1"/>
          <p:nvPr/>
        </p:nvSpPr>
        <p:spPr>
          <a:xfrm>
            <a:off x="976992" y="1335686"/>
            <a:ext cx="960217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377">
              <a:lnSpc>
                <a:spcPct val="150000"/>
              </a:lnSpc>
            </a:pPr>
            <a:r>
              <a:rPr lang="es-MX" dirty="0">
                <a:solidFill>
                  <a:schemeClr val="bg2"/>
                </a:solidFill>
              </a:rPr>
              <a:t>Solución:</a:t>
            </a:r>
          </a:p>
          <a:p>
            <a:pPr marL="0" lvl="1" defTabSz="914377">
              <a:lnSpc>
                <a:spcPct val="150000"/>
              </a:lnSpc>
            </a:pPr>
            <a:r>
              <a:rPr lang="es-MX" sz="1800" dirty="0">
                <a:solidFill>
                  <a:schemeClr val="bg2"/>
                </a:solidFill>
              </a:rPr>
              <a:t>Se crean dos secciones de vía o bloques para activar el equipo dependiendo de la dirección en la que venga el tren con los cuales nos van a dar mejor seguridad y confiabilidad.</a:t>
            </a:r>
            <a:endParaRPr lang="es-MX" dirty="0">
              <a:solidFill>
                <a:schemeClr val="bg2"/>
              </a:solidFill>
            </a:endParaRPr>
          </a:p>
        </p:txBody>
      </p:sp>
      <p:pic>
        <p:nvPicPr>
          <p:cNvPr id="6" name="Imagen 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9B55348-8275-29F9-9F68-5AD768663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8" y="6169908"/>
            <a:ext cx="2198144" cy="401702"/>
          </a:xfrm>
          <a:prstGeom prst="rect">
            <a:avLst/>
          </a:prstGeom>
        </p:spPr>
      </p:pic>
      <p:pic>
        <p:nvPicPr>
          <p:cNvPr id="10" name="Imagen 9" descr="Una carretera con pasto alrededor&#10;&#10;Descripción generada automáticamente con confianza media">
            <a:extLst>
              <a:ext uri="{FF2B5EF4-FFF2-40B4-BE49-F238E27FC236}">
                <a16:creationId xmlns:a16="http://schemas.microsoft.com/office/drawing/2014/main" id="{D95FE627-7029-F28F-F64A-07FD378140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926" y="2932438"/>
            <a:ext cx="4353822" cy="237041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547CC09-AA5D-C227-10A0-3B36903FB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2438"/>
            <a:ext cx="8226868" cy="237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196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2022 | Frauscher Sensor Technology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95A5919-AA6B-4557-8417-A0B2732A4CDB}"/>
              </a:ext>
            </a:extLst>
          </p:cNvPr>
          <p:cNvSpPr txBox="1">
            <a:spLocks/>
          </p:cNvSpPr>
          <p:nvPr/>
        </p:nvSpPr>
        <p:spPr>
          <a:xfrm>
            <a:off x="527051" y="3027133"/>
            <a:ext cx="7828533" cy="121879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  <a:t>05</a:t>
            </a:r>
            <a:b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s-MX" sz="4400" dirty="0">
                <a:solidFill>
                  <a:schemeClr val="bg2"/>
                </a:solidFill>
                <a:latin typeface="Arial" panose="020B0604020202020204" pitchFamily="34" charset="0"/>
              </a:rPr>
              <a:t>Clientes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A401229-BF24-4211-8E63-47BF3787FF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23E8E49E-2578-82C4-51FE-543B183E2396}"/>
              </a:ext>
            </a:extLst>
          </p:cNvPr>
          <p:cNvCxnSpPr/>
          <p:nvPr/>
        </p:nvCxnSpPr>
        <p:spPr>
          <a:xfrm flipH="1">
            <a:off x="7620000" y="0"/>
            <a:ext cx="3924300" cy="6858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43598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solidFill>
            <a:srgbClr val="006D7E"/>
          </a:solidFill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527051" y="1562457"/>
            <a:ext cx="7082792" cy="535531"/>
          </a:xfrm>
        </p:spPr>
        <p:txBody>
          <a:bodyPr/>
          <a:lstStyle/>
          <a:p>
            <a:r>
              <a:rPr lang="en-GB" dirty="0" err="1">
                <a:solidFill>
                  <a:schemeClr val="bg2"/>
                </a:solidFill>
                <a:latin typeface="Arial" panose="020B0604020202020204" pitchFamily="34" charset="0"/>
              </a:rPr>
              <a:t>Contenido</a:t>
            </a:r>
            <a:endParaRPr lang="en-GB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189" indent="-457189">
              <a:buFont typeface="+mj-lt"/>
              <a:buAutoNum type="arabicPeriod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Desafíos</a:t>
            </a:r>
          </a:p>
          <a:p>
            <a:pPr marL="457189" indent="-457189">
              <a:buFont typeface="+mj-lt"/>
              <a:buAutoNum type="arabicPeriod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 innovadoras</a:t>
            </a:r>
          </a:p>
          <a:p>
            <a:pPr marL="457189" indent="-457189">
              <a:buFont typeface="+mj-lt"/>
              <a:buAutoNum type="arabicPeriod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Contadores de ejes vs. circuitos de vía</a:t>
            </a:r>
          </a:p>
          <a:p>
            <a:pPr marL="457189" indent="-457189">
              <a:buFont typeface="+mj-lt"/>
              <a:buAutoNum type="arabicPeriod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de uso</a:t>
            </a:r>
          </a:p>
          <a:p>
            <a:pPr marL="457189" indent="-457189">
              <a:buFont typeface="+mj-lt"/>
              <a:buAutoNum type="arabicPeriod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</a:p>
          <a:p>
            <a:pPr marL="457189" indent="-457189">
              <a:buFont typeface="+mj-lt"/>
              <a:buAutoNum type="arabicPeriod"/>
            </a:pPr>
            <a:endParaRPr lang="es-MX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519570" y="6631058"/>
            <a:ext cx="1981313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604036" y="6631058"/>
            <a:ext cx="60914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86560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E7C2C94-D149-6FC9-CF42-A11616545BB9}"/>
              </a:ext>
            </a:extLst>
          </p:cNvPr>
          <p:cNvSpPr/>
          <p:nvPr/>
        </p:nvSpPr>
        <p:spPr>
          <a:xfrm>
            <a:off x="8365067" y="5481660"/>
            <a:ext cx="3523625" cy="11365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04" y="1231186"/>
            <a:ext cx="12192000" cy="53273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Juntos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vía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19568" y="6631058"/>
            <a:ext cx="1981313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48" name="Inhaltsplatzhalter 3"/>
          <p:cNvSpPr>
            <a:spLocks noGrp="1"/>
          </p:cNvSpPr>
          <p:nvPr>
            <p:ph sz="quarter" idx="11"/>
          </p:nvPr>
        </p:nvSpPr>
        <p:spPr>
          <a:xfrm>
            <a:off x="527050" y="994845"/>
            <a:ext cx="11137900" cy="350930"/>
          </a:xfrm>
        </p:spPr>
        <p:txBody>
          <a:bodyPr/>
          <a:lstStyle/>
          <a:p>
            <a:r>
              <a:rPr lang="en-GB" dirty="0" err="1"/>
              <a:t>Clientes</a:t>
            </a:r>
            <a:r>
              <a:rPr lang="en-GB" dirty="0"/>
              <a:t> </a:t>
            </a:r>
            <a:r>
              <a:rPr lang="en-GB" dirty="0" err="1"/>
              <a:t>globales</a:t>
            </a:r>
            <a:r>
              <a:rPr lang="en-GB" dirty="0"/>
              <a:t> </a:t>
            </a:r>
            <a:r>
              <a:rPr lang="en-GB" dirty="0" err="1"/>
              <a:t>principales</a:t>
            </a:r>
            <a:r>
              <a:rPr lang="en-GB" dirty="0"/>
              <a:t> 2020/2021</a:t>
            </a:r>
          </a:p>
        </p:txBody>
      </p:sp>
      <p:pic>
        <p:nvPicPr>
          <p:cNvPr id="49" name="Grafik 8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541" y="5496825"/>
            <a:ext cx="1222416" cy="293915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080" y="1372500"/>
            <a:ext cx="1123253" cy="131824"/>
          </a:xfrm>
          <a:prstGeom prst="rect">
            <a:avLst/>
          </a:prstGeom>
        </p:spPr>
      </p:pic>
      <p:pic>
        <p:nvPicPr>
          <p:cNvPr id="56" name="Grafik 6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960" y="2737960"/>
            <a:ext cx="980848" cy="589749"/>
          </a:xfrm>
          <a:prstGeom prst="rect">
            <a:avLst/>
          </a:prstGeom>
        </p:spPr>
      </p:pic>
      <p:pic>
        <p:nvPicPr>
          <p:cNvPr id="57" name="Grafik 6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952" y="3492006"/>
            <a:ext cx="1177179" cy="265705"/>
          </a:xfrm>
          <a:prstGeom prst="rect">
            <a:avLst/>
          </a:prstGeom>
        </p:spPr>
      </p:pic>
      <p:pic>
        <p:nvPicPr>
          <p:cNvPr id="60" name="Grafik 7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184" y="1908997"/>
            <a:ext cx="599561" cy="599561"/>
          </a:xfrm>
          <a:prstGeom prst="rect">
            <a:avLst/>
          </a:prstGeom>
        </p:spPr>
      </p:pic>
      <p:pic>
        <p:nvPicPr>
          <p:cNvPr id="61" name="Grafik 7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058" y="2441602"/>
            <a:ext cx="913257" cy="316324"/>
          </a:xfrm>
          <a:prstGeom prst="rect">
            <a:avLst/>
          </a:prstGeom>
        </p:spPr>
      </p:pic>
      <p:pic>
        <p:nvPicPr>
          <p:cNvPr id="62" name="Grafik 7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79" y="3967401"/>
            <a:ext cx="806949" cy="640695"/>
          </a:xfrm>
          <a:prstGeom prst="rect">
            <a:avLst/>
          </a:prstGeom>
        </p:spPr>
      </p:pic>
      <p:pic>
        <p:nvPicPr>
          <p:cNvPr id="63" name="Grafik 5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275" y="5481660"/>
            <a:ext cx="1056383" cy="251317"/>
          </a:xfrm>
          <a:prstGeom prst="rect">
            <a:avLst/>
          </a:prstGeom>
        </p:spPr>
      </p:pic>
      <p:pic>
        <p:nvPicPr>
          <p:cNvPr id="68" name="Grafik 4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322" y="2524480"/>
            <a:ext cx="1119953" cy="233445"/>
          </a:xfrm>
          <a:prstGeom prst="rect">
            <a:avLst/>
          </a:prstGeom>
        </p:spPr>
      </p:pic>
      <p:pic>
        <p:nvPicPr>
          <p:cNvPr id="73" name="Grafik 5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277" y="1285497"/>
            <a:ext cx="987929" cy="308415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962" y="1961284"/>
            <a:ext cx="1162501" cy="166352"/>
          </a:xfrm>
          <a:prstGeom prst="rect">
            <a:avLst/>
          </a:prstGeom>
        </p:spPr>
      </p:pic>
      <p:pic>
        <p:nvPicPr>
          <p:cNvPr id="75" name="Grafik 76"/>
          <p:cNvPicPr>
            <a:picLocks noChangeAspect="1"/>
          </p:cNvPicPr>
          <p:nvPr/>
        </p:nvPicPr>
        <p:blipFill rotWithShape="1"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6585" y="2309234"/>
            <a:ext cx="780016" cy="663937"/>
          </a:xfrm>
          <a:prstGeom prst="rect">
            <a:avLst/>
          </a:prstGeom>
        </p:spPr>
      </p:pic>
      <p:pic>
        <p:nvPicPr>
          <p:cNvPr id="80" name="Picture 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561" y="4803639"/>
            <a:ext cx="687780" cy="482477"/>
          </a:xfrm>
          <a:prstGeom prst="rect">
            <a:avLst/>
          </a:prstGeom>
        </p:spPr>
      </p:pic>
      <p:pic>
        <p:nvPicPr>
          <p:cNvPr id="81" name="Grafik 47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415" y="1347594"/>
            <a:ext cx="976976" cy="197349"/>
          </a:xfrm>
          <a:prstGeom prst="rect">
            <a:avLst/>
          </a:prstGeom>
        </p:spPr>
      </p:pic>
      <p:pic>
        <p:nvPicPr>
          <p:cNvPr id="82" name="Grafik 51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194" y="4217478"/>
            <a:ext cx="1080273" cy="230849"/>
          </a:xfrm>
          <a:prstGeom prst="rect">
            <a:avLst/>
          </a:prstGeom>
        </p:spPr>
      </p:pic>
      <p:pic>
        <p:nvPicPr>
          <p:cNvPr id="83" name="Grafik 58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695" y="1850757"/>
            <a:ext cx="940685" cy="315129"/>
          </a:xfrm>
          <a:prstGeom prst="rect">
            <a:avLst/>
          </a:prstGeom>
        </p:spPr>
      </p:pic>
      <p:pic>
        <p:nvPicPr>
          <p:cNvPr id="86" name="Grafik 60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340" y="3490235"/>
            <a:ext cx="896843" cy="298357"/>
          </a:xfrm>
          <a:prstGeom prst="rect">
            <a:avLst/>
          </a:prstGeom>
        </p:spPr>
      </p:pic>
      <p:sp>
        <p:nvSpPr>
          <p:cNvPr id="6" name="AutoShape 2" descr="AŽD Praha s.r.o. | Elmoz Czech, s.r.o.">
            <a:extLst>
              <a:ext uri="{FF2B5EF4-FFF2-40B4-BE49-F238E27FC236}">
                <a16:creationId xmlns:a16="http://schemas.microsoft.com/office/drawing/2014/main" id="{683BD73F-E13B-4086-9278-772B99B6BC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de-DE" sz="24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727BB02-6108-45BC-A8B4-77155CD4D2B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211" y="1508257"/>
            <a:ext cx="1048660" cy="104866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6B45EFA-BA57-4EB2-BB14-28AD7D99C493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529" y="1857078"/>
            <a:ext cx="804313" cy="32641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A1CDE0-8470-4F47-BB2B-1F0EB1CD85BC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4685" y="2994267"/>
            <a:ext cx="811631" cy="38146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926777B-336D-4193-9553-969E77D82DD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9035" y="1824678"/>
            <a:ext cx="1235117" cy="32605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2C71287-DDFB-4F55-BBFB-CAE874C5A5DF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191" y="1279722"/>
            <a:ext cx="1142805" cy="2776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E596388-7EF5-4CB4-8FB1-CE5F6676A861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161" y="1308406"/>
            <a:ext cx="914596" cy="19965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BDBAE02-579D-4FB0-AC8C-3901E1586B5D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315" y="3032835"/>
            <a:ext cx="1267645" cy="34289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B922B12-00D5-4570-8540-7FBE9BB00B7B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333" y="3051011"/>
            <a:ext cx="1356632" cy="33187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0E828D0-3E6D-41A8-B5F1-2D82F1B0AC91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854" y="2149831"/>
            <a:ext cx="901180" cy="90118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B3E8A42-4B92-442B-B74F-06AFF8865B9C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589" y="2997614"/>
            <a:ext cx="906064" cy="362425"/>
          </a:xfrm>
          <a:prstGeom prst="rect">
            <a:avLst/>
          </a:prstGeom>
        </p:spPr>
      </p:pic>
      <p:sp>
        <p:nvSpPr>
          <p:cNvPr id="102" name="Stern: 5 Zacken 101">
            <a:extLst>
              <a:ext uri="{FF2B5EF4-FFF2-40B4-BE49-F238E27FC236}">
                <a16:creationId xmlns:a16="http://schemas.microsoft.com/office/drawing/2014/main" id="{7538FB4B-EABE-4F0C-AE15-C47C1437612F}"/>
              </a:ext>
            </a:extLst>
          </p:cNvPr>
          <p:cNvSpPr/>
          <p:nvPr/>
        </p:nvSpPr>
        <p:spPr>
          <a:xfrm>
            <a:off x="4962637" y="5895984"/>
            <a:ext cx="484451" cy="327715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67" dirty="0" err="1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C24E611E-06BD-4AED-9182-23B64A04BB19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007" y="2146537"/>
            <a:ext cx="1698349" cy="89163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543E9C4-9235-45F8-8660-47AA998D407E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902" y="6004890"/>
            <a:ext cx="1132535" cy="303484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75293736-4C7F-4CDE-8CCB-2A64A61E98E5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209" y="5997131"/>
            <a:ext cx="1048660" cy="32158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A5C25DC-0B70-4907-9976-587B5B9A1CBB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227" y="2817719"/>
            <a:ext cx="991971" cy="36454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295F848-5F8B-4FE2-B018-01499E5CA2AE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911" y="4578279"/>
            <a:ext cx="788595" cy="788595"/>
          </a:xfrm>
          <a:prstGeom prst="rect">
            <a:avLst/>
          </a:prstGeom>
        </p:spPr>
      </p:pic>
      <p:pic>
        <p:nvPicPr>
          <p:cNvPr id="106" name="Grafik 105">
            <a:hlinkClick r:id="rId37" action="ppaction://hlinksldjump"/>
            <a:extLst>
              <a:ext uri="{FF2B5EF4-FFF2-40B4-BE49-F238E27FC236}">
                <a16:creationId xmlns:a16="http://schemas.microsoft.com/office/drawing/2014/main" id="{31AE0FF0-D671-43A6-A014-19EEFACD382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744417" y="6568637"/>
            <a:ext cx="144275" cy="16481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C8B7855-0DB0-5BF5-ED39-356F5718C62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311" y="3906715"/>
            <a:ext cx="3058107" cy="458716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C786C947-BC8A-D7C3-92BF-7B2AFAB9BB4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27" y="5334984"/>
            <a:ext cx="2609656" cy="927289"/>
          </a:xfrm>
          <a:prstGeom prst="rect">
            <a:avLst/>
          </a:prstGeom>
        </p:spPr>
      </p:pic>
      <p:pic>
        <p:nvPicPr>
          <p:cNvPr id="18" name="Imagen 17" descr="Imagen que contiene dibujo, firmar, señal, calle&#10;&#10;Descripción generada automáticamente">
            <a:extLst>
              <a:ext uri="{FF2B5EF4-FFF2-40B4-BE49-F238E27FC236}">
                <a16:creationId xmlns:a16="http://schemas.microsoft.com/office/drawing/2014/main" id="{AA410351-E2DA-FF30-87D7-8A6A555B504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946" y="4061580"/>
            <a:ext cx="2460685" cy="947696"/>
          </a:xfrm>
          <a:prstGeom prst="rect">
            <a:avLst/>
          </a:prstGeom>
        </p:spPr>
      </p:pic>
      <p:pic>
        <p:nvPicPr>
          <p:cNvPr id="23" name="Imagen 22" descr="Texto&#10;&#10;Descripción generada automáticamente">
            <a:extLst>
              <a:ext uri="{FF2B5EF4-FFF2-40B4-BE49-F238E27FC236}">
                <a16:creationId xmlns:a16="http://schemas.microsoft.com/office/drawing/2014/main" id="{DBC492A2-67AC-689F-F595-8635060E26E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739" y="5540290"/>
            <a:ext cx="2931679" cy="955983"/>
          </a:xfrm>
          <a:prstGeom prst="rect">
            <a:avLst/>
          </a:prstGeom>
        </p:spPr>
      </p:pic>
      <p:pic>
        <p:nvPicPr>
          <p:cNvPr id="26" name="Imagen 2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C9A7FB-C574-40CC-2D13-46E6C54A078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996" y="4430630"/>
            <a:ext cx="2237929" cy="11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71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8A32E5D-06E2-41E9-9CBC-D6828CA111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797F86-F4F9-4EAE-A27B-F489C2B92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7" y="6631058"/>
            <a:ext cx="2048639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5ADDE7-FA68-4272-A9CA-F6CC53D61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EFC8916-9428-415C-BABF-88A1D2FAB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667" y="320492"/>
            <a:ext cx="9672067" cy="535531"/>
          </a:xfrm>
        </p:spPr>
        <p:txBody>
          <a:bodyPr/>
          <a:lstStyle/>
          <a:p>
            <a:r>
              <a:rPr lang="es-MX" dirty="0" err="1">
                <a:solidFill>
                  <a:schemeClr val="bg2"/>
                </a:solidFill>
              </a:rPr>
              <a:t>Ferrovalle</a:t>
            </a:r>
            <a:endParaRPr lang="es-MX" dirty="0">
              <a:solidFill>
                <a:schemeClr val="bg2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EDDC2C7-9E65-40C0-803B-9633C607C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115" y="6289041"/>
            <a:ext cx="3323005" cy="228881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E4F6593-7ECB-47D6-9570-2F186D0336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1269" y="952545"/>
            <a:ext cx="10733617" cy="3738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MX" sz="1800" dirty="0">
                <a:solidFill>
                  <a:schemeClr val="bg2"/>
                </a:solidFill>
              </a:rPr>
              <a:t>63 Sensores de rueda en el patio de joroba de clasificación (RSR110 + WSC</a:t>
            </a:r>
            <a:r>
              <a:rPr lang="en-US" sz="1800" dirty="0">
                <a:solidFill>
                  <a:schemeClr val="bg2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2"/>
                </a:solidFill>
              </a:rPr>
              <a:t>Para </a:t>
            </a:r>
            <a:r>
              <a:rPr lang="en-US" sz="1800" dirty="0" err="1">
                <a:solidFill>
                  <a:schemeClr val="bg2"/>
                </a:solidFill>
              </a:rPr>
              <a:t>detección</a:t>
            </a:r>
            <a:r>
              <a:rPr lang="en-US" sz="1800" dirty="0">
                <a:solidFill>
                  <a:schemeClr val="bg2"/>
                </a:solidFill>
              </a:rPr>
              <a:t> de </a:t>
            </a:r>
            <a:r>
              <a:rPr lang="en-US" sz="1800" dirty="0" err="1">
                <a:solidFill>
                  <a:schemeClr val="bg2"/>
                </a:solidFill>
              </a:rPr>
              <a:t>trenes</a:t>
            </a:r>
            <a:r>
              <a:rPr lang="en-US" sz="1800" dirty="0">
                <a:solidFill>
                  <a:schemeClr val="bg2"/>
                </a:solidFill>
              </a:rPr>
              <a:t> y </a:t>
            </a:r>
            <a:r>
              <a:rPr lang="en-US" sz="1800" dirty="0" err="1">
                <a:solidFill>
                  <a:schemeClr val="bg2"/>
                </a:solidFill>
              </a:rPr>
              <a:t>activación</a:t>
            </a:r>
            <a:r>
              <a:rPr lang="en-US" sz="1800" dirty="0">
                <a:solidFill>
                  <a:schemeClr val="bg2"/>
                </a:solidFill>
              </a:rPr>
              <a:t> de </a:t>
            </a:r>
            <a:r>
              <a:rPr lang="en-US" sz="1800" dirty="0" err="1">
                <a:solidFill>
                  <a:schemeClr val="bg2"/>
                </a:solidFill>
              </a:rPr>
              <a:t>retardadores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  <a:r>
              <a:rPr lang="en-US" sz="1800" dirty="0" err="1">
                <a:solidFill>
                  <a:schemeClr val="bg2"/>
                </a:solidFill>
              </a:rPr>
              <a:t>en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  <a:r>
              <a:rPr lang="en-US" sz="1800" dirty="0" err="1">
                <a:solidFill>
                  <a:schemeClr val="bg2"/>
                </a:solidFill>
              </a:rPr>
              <a:t>el</a:t>
            </a:r>
            <a:r>
              <a:rPr lang="en-US" sz="1800" dirty="0">
                <a:solidFill>
                  <a:schemeClr val="bg2"/>
                </a:solidFill>
              </a:rPr>
              <a:t> patio </a:t>
            </a:r>
            <a:r>
              <a:rPr lang="en-US" sz="1800" dirty="0" err="1">
                <a:solidFill>
                  <a:schemeClr val="bg2"/>
                </a:solidFill>
              </a:rPr>
              <a:t>tipo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  <a:r>
              <a:rPr lang="en-US" sz="1800" dirty="0" err="1">
                <a:solidFill>
                  <a:schemeClr val="bg2"/>
                </a:solidFill>
              </a:rPr>
              <a:t>loma</a:t>
            </a:r>
            <a:r>
              <a:rPr lang="en-US" sz="1800" dirty="0">
                <a:solidFill>
                  <a:schemeClr val="bg2"/>
                </a:solidFill>
              </a:rPr>
              <a:t> (Hump Yard).</a:t>
            </a:r>
          </a:p>
          <a:p>
            <a:endParaRPr lang="es-MX" sz="1800" dirty="0">
              <a:solidFill>
                <a:schemeClr val="bg2"/>
              </a:solidFill>
            </a:endParaRPr>
          </a:p>
        </p:txBody>
      </p:sp>
      <p:pic>
        <p:nvPicPr>
          <p:cNvPr id="6" name="Picture Placeholder 12">
            <a:extLst>
              <a:ext uri="{FF2B5EF4-FFF2-40B4-BE49-F238E27FC236}">
                <a16:creationId xmlns:a16="http://schemas.microsoft.com/office/drawing/2014/main" id="{6369FB2C-BF49-E3E4-279A-821ADE58EA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90" y="1707612"/>
            <a:ext cx="6901087" cy="4412817"/>
          </a:xfrm>
          <a:prstGeom prst="rect">
            <a:avLst/>
          </a:prstGeom>
        </p:spPr>
      </p:pic>
      <p:pic>
        <p:nvPicPr>
          <p:cNvPr id="18" name="Image 36" descr="Sensores Retardadores (1)">
            <a:extLst>
              <a:ext uri="{FF2B5EF4-FFF2-40B4-BE49-F238E27FC236}">
                <a16:creationId xmlns:a16="http://schemas.microsoft.com/office/drawing/2014/main" id="{31CA065A-186A-5382-0010-3275248A5C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777" y="1707611"/>
            <a:ext cx="4259087" cy="3195093"/>
          </a:xfrm>
          <a:prstGeom prst="rect">
            <a:avLst/>
          </a:prstGeom>
        </p:spPr>
      </p:pic>
      <p:pic>
        <p:nvPicPr>
          <p:cNvPr id="19" name="Image 6">
            <a:extLst>
              <a:ext uri="{FF2B5EF4-FFF2-40B4-BE49-F238E27FC236}">
                <a16:creationId xmlns:a16="http://schemas.microsoft.com/office/drawing/2014/main" id="{3384D943-E844-7C5A-949B-A2A2E35783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777" y="4887167"/>
            <a:ext cx="1633764" cy="122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39C73E9-A1CE-EFA4-1A2A-492D696269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28" y="6169908"/>
            <a:ext cx="2198144" cy="4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22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BF3ECC9-F191-4B0D-A326-60FB3A18A6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61E8952-6E9B-400A-A70E-B0DEB2B45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7" y="6631058"/>
            <a:ext cx="2048639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8609D2-6DAB-442D-8E36-FA19B3EAD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C3D327A-7FDC-4D1F-BF6E-FA4DA6B0B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115" y="6289041"/>
            <a:ext cx="3323005" cy="2288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89050F-1937-40F8-8CDF-688AE211F6EB}"/>
              </a:ext>
            </a:extLst>
          </p:cNvPr>
          <p:cNvSpPr txBox="1">
            <a:spLocks/>
          </p:cNvSpPr>
          <p:nvPr/>
        </p:nvSpPr>
        <p:spPr>
          <a:xfrm>
            <a:off x="599760" y="419874"/>
            <a:ext cx="10971369" cy="4431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MX" sz="3200" dirty="0">
                <a:solidFill>
                  <a:schemeClr val="bg2"/>
                </a:solidFill>
              </a:rPr>
              <a:t>Puerto de Veracruz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0C7A63AB-7144-426E-A074-84B3778DB63C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433925" y="1008002"/>
            <a:ext cx="11758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dirty="0">
                <a:solidFill>
                  <a:schemeClr val="bg2"/>
                </a:solidFill>
              </a:rPr>
              <a:t>Sensores de ruedas para activar lectores RDFI para tarjetas AEI de Integra Ingeniería y Diseño</a:t>
            </a:r>
          </a:p>
          <a:p>
            <a:pPr>
              <a:lnSpc>
                <a:spcPct val="100000"/>
              </a:lnSpc>
            </a:pPr>
            <a:r>
              <a:rPr lang="es-MX" sz="1800" dirty="0">
                <a:solidFill>
                  <a:schemeClr val="bg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lectores sencillos y 4 lectores dobles utilizando Sensores RSR180 + IMC065</a:t>
            </a:r>
          </a:p>
          <a:p>
            <a:pPr>
              <a:lnSpc>
                <a:spcPct val="100000"/>
              </a:lnSpc>
            </a:pPr>
            <a:r>
              <a:rPr lang="es-MX" sz="1800" dirty="0">
                <a:solidFill>
                  <a:schemeClr val="bg2"/>
                </a:solidFill>
                <a:cs typeface="Times New Roman" panose="02020603050405020304" pitchFamily="18" charset="0"/>
              </a:rPr>
              <a:t>Probado en condiciones de lluvias tropicales</a:t>
            </a:r>
            <a:endParaRPr lang="es-MX" sz="1800" dirty="0">
              <a:solidFill>
                <a:schemeClr val="bg2"/>
              </a:solidFill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0DCA7C43-4DA4-417D-95FB-BBD2A371D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527" y="2230987"/>
            <a:ext cx="5479024" cy="3741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07721A5-5A97-4490-9BCF-3EA245D321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75" y="2235194"/>
            <a:ext cx="5030268" cy="282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C854B41-180D-4722-8809-FF83609614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4946" y="4471459"/>
            <a:ext cx="2919581" cy="21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EDEF270B-AF99-E162-72D9-D9CD124DB7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28" y="6169908"/>
            <a:ext cx="2198144" cy="4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67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3A27827-1144-4A01-B68F-E66AD9DDB9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5432791-842B-43FD-92A9-0AC628E72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7" y="6631058"/>
            <a:ext cx="2048639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AECDBF-5F70-404B-B641-509BEE0DB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362AF33-50BD-450F-9BA7-6DDDB9F34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908" y="288896"/>
            <a:ext cx="10990424" cy="535531"/>
          </a:xfrm>
        </p:spPr>
        <p:txBody>
          <a:bodyPr/>
          <a:lstStyle/>
          <a:p>
            <a:r>
              <a:rPr lang="es-MX" dirty="0">
                <a:solidFill>
                  <a:schemeClr val="bg2"/>
                </a:solidFill>
              </a:rPr>
              <a:t>Línea 3 del tren ligero SITEUR Guadalajara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EAC2052-E66A-46A1-B6B6-22A1F4E544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986" y="996550"/>
            <a:ext cx="10148039" cy="18404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sz="18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En la nueva línea 3 del Tren Ligero de Guadalajara con Alstom. </a:t>
            </a:r>
          </a:p>
          <a:p>
            <a:pPr>
              <a:lnSpc>
                <a:spcPct val="100000"/>
              </a:lnSpc>
            </a:pPr>
            <a:r>
              <a:rPr lang="es-ES" sz="18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En este proyecto se instalaron 127 sensores, controlando 107 secciones de bloqueo</a:t>
            </a:r>
            <a:r>
              <a:rPr lang="es-MX" sz="18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s-MX" sz="1800" i="0" strike="noStrike" dirty="0">
                <a:solidFill>
                  <a:schemeClr val="bg2"/>
                </a:solidFill>
                <a:effectLst/>
              </a:rPr>
              <a:t>Longitud: </a:t>
            </a:r>
            <a:r>
              <a:rPr lang="es-MX" sz="1800" i="0" dirty="0">
                <a:solidFill>
                  <a:schemeClr val="bg2"/>
                </a:solidFill>
                <a:effectLst/>
              </a:rPr>
              <a:t>21.5 km</a:t>
            </a:r>
          </a:p>
          <a:p>
            <a:pPr>
              <a:lnSpc>
                <a:spcPct val="100000"/>
              </a:lnSpc>
            </a:pPr>
            <a:r>
              <a:rPr lang="es-MX" sz="1800" dirty="0">
                <a:solidFill>
                  <a:schemeClr val="bg2"/>
                </a:solidFill>
              </a:rPr>
              <a:t>Recorrido de Zapopan hasta Tlaquepaque, 18 estaciones</a:t>
            </a:r>
          </a:p>
          <a:p>
            <a:pPr>
              <a:lnSpc>
                <a:spcPct val="100000"/>
              </a:lnSpc>
            </a:pPr>
            <a:r>
              <a:rPr lang="es-MX" sz="1800" dirty="0">
                <a:solidFill>
                  <a:schemeClr val="bg2"/>
                </a:solidFill>
              </a:rPr>
              <a:t>Contadores de ejes </a:t>
            </a:r>
            <a:r>
              <a:rPr lang="es-MX" sz="1800" dirty="0" err="1">
                <a:solidFill>
                  <a:schemeClr val="bg2"/>
                </a:solidFill>
              </a:rPr>
              <a:t>FAdC</a:t>
            </a:r>
            <a:r>
              <a:rPr lang="es-MX" sz="1800" dirty="0">
                <a:solidFill>
                  <a:schemeClr val="bg2"/>
                </a:solidFill>
              </a:rPr>
              <a:t> y sensores RSR180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0D1DB7-0153-4BB7-9FEB-94A050754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486" y="1985789"/>
            <a:ext cx="4845764" cy="396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Inauguran la línea 3 del Tren Ligero de Guadalajara – Noticieros Televisa">
            <a:extLst>
              <a:ext uri="{FF2B5EF4-FFF2-40B4-BE49-F238E27FC236}">
                <a16:creationId xmlns:a16="http://schemas.microsoft.com/office/drawing/2014/main" id="{66178D63-C1B0-4964-A633-00037B16B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845" y="2990889"/>
            <a:ext cx="5246017" cy="295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7B4C82F-ECB9-4D28-8998-D33C25427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115" y="6289041"/>
            <a:ext cx="3323005" cy="228881"/>
          </a:xfrm>
          <a:prstGeom prst="rect">
            <a:avLst/>
          </a:prstGeom>
        </p:spPr>
      </p:pic>
      <p:pic>
        <p:nvPicPr>
          <p:cNvPr id="9" name="Imagen 8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2E5F1C2A-29DD-B834-4776-C7C0CA8225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28" y="6169908"/>
            <a:ext cx="2198144" cy="4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78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B5C9391-A31A-4A9F-B487-5C3B7F91C7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29991D-44CC-4CA4-975A-F76B92099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7" y="6631058"/>
            <a:ext cx="2048639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FDCA7B-9050-460B-974E-C002E5EC8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122" y="6631058"/>
            <a:ext cx="121828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5BF905F-B070-407F-B794-55D79EFA7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328" y="286390"/>
            <a:ext cx="7082792" cy="535531"/>
          </a:xfrm>
        </p:spPr>
        <p:txBody>
          <a:bodyPr/>
          <a:lstStyle/>
          <a:p>
            <a:r>
              <a:rPr lang="es-MX" dirty="0">
                <a:solidFill>
                  <a:schemeClr val="bg2"/>
                </a:solidFill>
              </a:rPr>
              <a:t>Paso a nivel – SITEUR Línea 1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7086C6E-93F9-4C29-9FE0-7796565A14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947" y="996482"/>
            <a:ext cx="11556155" cy="3738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MX" sz="1800" dirty="0">
                <a:solidFill>
                  <a:schemeClr val="bg2"/>
                </a:solidFill>
              </a:rPr>
              <a:t>Prueba exitosa de control de Paso a Nivel con SEMEX en Estación 18 de Marzo en la Línea 1 de SITEUR</a:t>
            </a:r>
          </a:p>
          <a:p>
            <a:pPr algn="just">
              <a:lnSpc>
                <a:spcPct val="100000"/>
              </a:lnSpc>
            </a:pPr>
            <a:r>
              <a:rPr lang="es-MX" sz="1800" dirty="0">
                <a:solidFill>
                  <a:schemeClr val="bg2"/>
                </a:solidFill>
              </a:rPr>
              <a:t>Contadores de ejes </a:t>
            </a:r>
            <a:r>
              <a:rPr lang="es-MX" sz="1800" dirty="0" err="1">
                <a:solidFill>
                  <a:schemeClr val="bg2"/>
                </a:solidFill>
              </a:rPr>
              <a:t>FAdC</a:t>
            </a:r>
            <a:r>
              <a:rPr lang="es-MX" sz="1800" dirty="0">
                <a:solidFill>
                  <a:schemeClr val="bg2"/>
                </a:solidFill>
              </a:rPr>
              <a:t> y Sensores de rueda RSR180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CBDE3F0-B092-4B47-8EA0-30D6C66EB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115" y="6289041"/>
            <a:ext cx="3323005" cy="228881"/>
          </a:xfrm>
          <a:prstGeom prst="rect">
            <a:avLst/>
          </a:prstGeom>
        </p:spPr>
      </p:pic>
      <p:pic>
        <p:nvPicPr>
          <p:cNvPr id="7" name="Imagen 6" descr="Una calle de tierra&#10;&#10;Descripción generada automáticamente">
            <a:extLst>
              <a:ext uri="{FF2B5EF4-FFF2-40B4-BE49-F238E27FC236}">
                <a16:creationId xmlns:a16="http://schemas.microsoft.com/office/drawing/2014/main" id="{24EC8D45-1F99-5CEC-8409-F21B281B86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126" y="1944979"/>
            <a:ext cx="4753095" cy="356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Tren de carga pasando por una calle&#10;&#10;Descripción generada automáticamente">
            <a:extLst>
              <a:ext uri="{FF2B5EF4-FFF2-40B4-BE49-F238E27FC236}">
                <a16:creationId xmlns:a16="http://schemas.microsoft.com/office/drawing/2014/main" id="{8DB1F832-1A1A-4EEA-78A4-851C481700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149" y="1944979"/>
            <a:ext cx="6358007" cy="3566799"/>
          </a:xfrm>
          <a:prstGeom prst="rect">
            <a:avLst/>
          </a:prstGeom>
        </p:spPr>
      </p:pic>
      <p:pic>
        <p:nvPicPr>
          <p:cNvPr id="10" name="Imagen 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A883B392-7EF3-B1D6-561B-07419F611D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28" y="6169908"/>
            <a:ext cx="2198144" cy="4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58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842C2A0B-15B0-F6E5-09B3-283F27817EBC}"/>
              </a:ext>
            </a:extLst>
          </p:cNvPr>
          <p:cNvSpPr txBox="1"/>
          <p:nvPr/>
        </p:nvSpPr>
        <p:spPr>
          <a:xfrm>
            <a:off x="334661" y="6094094"/>
            <a:ext cx="3265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 de octubre de 2022</a:t>
            </a:r>
          </a:p>
        </p:txBody>
      </p:sp>
      <p:pic>
        <p:nvPicPr>
          <p:cNvPr id="12" name="Imagen 11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56AB6DFB-DD33-FA2C-B9E3-5F87D41E5B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784" y="5913129"/>
            <a:ext cx="3508555" cy="762039"/>
          </a:xfrm>
          <a:prstGeom prst="rect">
            <a:avLst/>
          </a:prstGeom>
        </p:spPr>
      </p:pic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B2572C61-AC0A-2938-0382-D379FA7E7B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709" y="207657"/>
            <a:ext cx="2745352" cy="77424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C7DF23-A6EC-60C7-A549-C3FAD0961668}"/>
              </a:ext>
            </a:extLst>
          </p:cNvPr>
          <p:cNvSpPr txBox="1"/>
          <p:nvPr/>
        </p:nvSpPr>
        <p:spPr>
          <a:xfrm>
            <a:off x="1062225" y="4092301"/>
            <a:ext cx="376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www.frauscher.com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91526E-DD03-96B2-8DE0-98D06956CFD8}"/>
              </a:ext>
            </a:extLst>
          </p:cNvPr>
          <p:cNvSpPr txBox="1"/>
          <p:nvPr/>
        </p:nvSpPr>
        <p:spPr>
          <a:xfrm>
            <a:off x="1165853" y="2094377"/>
            <a:ext cx="988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Yugo </a:t>
            </a:r>
            <a:r>
              <a:rPr lang="es-MX" sz="3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Nomura</a:t>
            </a:r>
            <a:r>
              <a:rPr lang="es-MX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Ezequiel Cisneros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B57A443-D5E5-8D27-CF25-1E494A1A9AA7}"/>
              </a:ext>
            </a:extLst>
          </p:cNvPr>
          <p:cNvCxnSpPr/>
          <p:nvPr/>
        </p:nvCxnSpPr>
        <p:spPr>
          <a:xfrm>
            <a:off x="334661" y="2879130"/>
            <a:ext cx="11582400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6204FDF-4302-C5F7-E547-A0886392A640}"/>
              </a:ext>
            </a:extLst>
          </p:cNvPr>
          <p:cNvSpPr txBox="1"/>
          <p:nvPr/>
        </p:nvSpPr>
        <p:spPr>
          <a:xfrm>
            <a:off x="334661" y="3052579"/>
            <a:ext cx="5218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Frauscher Latinoamérica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BDB072C-EC23-353F-6FA6-DBC3E1D5FD60}"/>
              </a:ext>
            </a:extLst>
          </p:cNvPr>
          <p:cNvSpPr txBox="1"/>
          <p:nvPr/>
        </p:nvSpPr>
        <p:spPr>
          <a:xfrm>
            <a:off x="6323876" y="3057158"/>
            <a:ext cx="5218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CIBA Group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AB5E9CD-BF77-A311-18D6-33EB32BC61CF}"/>
              </a:ext>
            </a:extLst>
          </p:cNvPr>
          <p:cNvSpPr txBox="1"/>
          <p:nvPr/>
        </p:nvSpPr>
        <p:spPr>
          <a:xfrm>
            <a:off x="7051441" y="4093744"/>
            <a:ext cx="376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www.cibagroup.com.mx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8E3F92C-9AE3-3C76-D143-B89071F896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853" y="3732308"/>
            <a:ext cx="3323005" cy="228881"/>
          </a:xfrm>
          <a:prstGeom prst="rect">
            <a:avLst/>
          </a:prstGeom>
        </p:spPr>
      </p:pic>
      <p:pic>
        <p:nvPicPr>
          <p:cNvPr id="9" name="Imagen 8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804D2839-FDBF-BB68-664B-4E9D98CF72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323" y="3601198"/>
            <a:ext cx="2687350" cy="49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22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051" y="2278543"/>
            <a:ext cx="6136900" cy="1311128"/>
          </a:xfrm>
        </p:spPr>
        <p:txBody>
          <a:bodyPr/>
          <a:lstStyle/>
          <a:p>
            <a: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  <a:t>01 </a:t>
            </a:r>
            <a:b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GB" sz="4400" dirty="0" err="1">
                <a:solidFill>
                  <a:schemeClr val="bg2"/>
                </a:solidFill>
                <a:latin typeface="Arial" panose="020B0604020202020204" pitchFamily="34" charset="0"/>
              </a:rPr>
              <a:t>Desafíos</a:t>
            </a:r>
            <a:endParaRPr lang="en-GB" sz="440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85907" y="6631058"/>
            <a:ext cx="2048638" cy="143565"/>
          </a:xfrm>
        </p:spPr>
        <p:txBody>
          <a:bodyPr/>
          <a:lstStyle/>
          <a:p>
            <a:r>
              <a:rPr lang="de-AT" dirty="0"/>
              <a:t>2022 | Frauscher Sensor Technology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604036" y="6631058"/>
            <a:ext cx="60914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4</a:t>
            </a:fld>
            <a:endParaRPr lang="en-GB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8C6244D3-4DAA-1FBB-DCAB-691AF0517756}"/>
              </a:ext>
            </a:extLst>
          </p:cNvPr>
          <p:cNvCxnSpPr/>
          <p:nvPr/>
        </p:nvCxnSpPr>
        <p:spPr>
          <a:xfrm flipH="1">
            <a:off x="7620000" y="0"/>
            <a:ext cx="3924300" cy="6858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6526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6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B9A5C5-6C78-477E-8FD1-4CD66D8B6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905" y="6631058"/>
            <a:ext cx="2048638" cy="143565"/>
          </a:xfrm>
        </p:spPr>
        <p:txBody>
          <a:bodyPr/>
          <a:lstStyle/>
          <a:p>
            <a:r>
              <a:rPr lang="de-AT" dirty="0">
                <a:solidFill>
                  <a:schemeClr val="bg2"/>
                </a:solidFill>
              </a:rPr>
              <a:t>2022 | Frauscher Sensor Technology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7CB1A4-D617-4330-B3D9-09ECE626B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Desafíos</a:t>
            </a:r>
            <a:r>
              <a:rPr lang="en-GB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8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</a:t>
            </a:r>
            <a:r>
              <a:rPr lang="en-GB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externas</a:t>
            </a:r>
            <a:r>
              <a:rPr lang="en-GB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8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eléctricas</a:t>
            </a:r>
            <a:endParaRPr lang="en-GB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F7E6B-E421-4774-AD70-EC31F269F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036" y="6631058"/>
            <a:ext cx="60914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EF371E-DFAE-446D-BF0F-C2E0C0A749D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8146" y="1886915"/>
            <a:ext cx="10759785" cy="4184054"/>
          </a:xfrm>
          <a:solidFill>
            <a:srgbClr val="253652"/>
          </a:solidFill>
        </p:spPr>
        <p:txBody>
          <a:bodyPr>
            <a:norm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endParaRPr lang="en-GB" dirty="0"/>
          </a:p>
          <a:p>
            <a:pPr marL="239178" indent="-239178">
              <a:buFont typeface="Wingdings" panose="05000000000000000000" pitchFamily="2" charset="2"/>
              <a:buChar char="§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TD/AC es la columna vertebral de la señalización ferroviaria </a:t>
            </a:r>
            <a:r>
              <a:rPr lang="en-GB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entorno ferroviario hostil</a:t>
            </a:r>
          </a:p>
          <a:p>
            <a:pPr marL="239178" indent="-239178">
              <a:buFont typeface="Wingdings" panose="05000000000000000000" pitchFamily="2" charset="2"/>
              <a:buChar char="§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climático </a:t>
            </a:r>
            <a:r>
              <a:rPr lang="en-GB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inundaciones / tormentas eléctricas / etc.</a:t>
            </a:r>
          </a:p>
          <a:p>
            <a:pPr marL="239178" indent="-239178">
              <a:buFont typeface="Wingdings" panose="05000000000000000000" pitchFamily="2" charset="2"/>
              <a:buChar char="§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Corrientes de tracción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1800" b="1" dirty="0">
                <a:solidFill>
                  <a:srgbClr val="006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electrificación</a:t>
            </a: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perturbaciones eléctricas</a:t>
            </a:r>
          </a:p>
          <a:p>
            <a:pPr marL="239178" indent="-239178">
              <a:buFont typeface="Wingdings" panose="05000000000000000000" pitchFamily="2" charset="2"/>
              <a:buChar char="§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Perturbaciones externas inevitables </a:t>
            </a:r>
            <a:r>
              <a:rPr lang="en-GB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Mantenimiento, </a:t>
            </a:r>
            <a:r>
              <a:rPr lang="es-MX" sz="1800" b="1" dirty="0">
                <a:solidFill>
                  <a:srgbClr val="006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vandalismo</a:t>
            </a:r>
          </a:p>
          <a:p>
            <a:pPr marL="239178" indent="-239178">
              <a:buFont typeface="Wingdings" panose="05000000000000000000" pitchFamily="2" charset="2"/>
              <a:buChar char="§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 interfaces para diferentes sistemas</a:t>
            </a:r>
          </a:p>
          <a:p>
            <a:pPr marL="239178" indent="-239178">
              <a:buFont typeface="Wingdings" panose="05000000000000000000" pitchFamily="2" charset="2"/>
              <a:buChar char="§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Máxima disponibilidad y fiabilidad de las vías necesarias</a:t>
            </a:r>
          </a:p>
          <a:p>
            <a:pPr marL="239178" indent="-239178">
              <a:buFont typeface="Wingdings" panose="05000000000000000000" pitchFamily="2" charset="2"/>
              <a:buChar char="§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Entorno ferroviario cambiante </a:t>
            </a:r>
            <a:r>
              <a:rPr lang="en-GB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demandas crecientes</a:t>
            </a:r>
          </a:p>
          <a:p>
            <a:pPr marL="239178" indent="-239178">
              <a:buFont typeface="Wingdings" panose="05000000000000000000" pitchFamily="2" charset="2"/>
              <a:buChar char="§"/>
            </a:pPr>
            <a:r>
              <a:rPr lang="es-MX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Rentabilidad</a:t>
            </a:r>
            <a:endParaRPr lang="en-GB" sz="1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39529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8"/>
          <a:stretch/>
        </p:blipFill>
        <p:spPr>
          <a:xfrm>
            <a:off x="-58856" y="3420592"/>
            <a:ext cx="6152976" cy="3456000"/>
          </a:xfrm>
        </p:spPr>
      </p:pic>
      <p:pic>
        <p:nvPicPr>
          <p:cNvPr id="14" name="Bildplatzhalter 13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Bildplatzhalter 8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Bildplatzhalter 17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8997"/>
            <a:ext cx="6096000" cy="34269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2976616" y="3045079"/>
            <a:ext cx="6238768" cy="675121"/>
          </a:xfrm>
          <a:prstGeom prst="rect">
            <a:avLst/>
          </a:prstGeom>
          <a:solidFill>
            <a:srgbClr val="006E7A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732" b="1" dirty="0" err="1">
                <a:solidFill>
                  <a:schemeClr val="bg2"/>
                </a:solidFill>
                <a:latin typeface="HelveticaNeueLT W1G 55 Roman" panose="020B0604020202020204" pitchFamily="34" charset="0"/>
              </a:rPr>
              <a:t>Condiciones</a:t>
            </a:r>
            <a:r>
              <a:rPr lang="en-US" sz="3732" b="1" dirty="0">
                <a:solidFill>
                  <a:schemeClr val="bg2"/>
                </a:solidFill>
                <a:latin typeface="HelveticaNeueLT W1G 55 Roman" panose="020B0604020202020204" pitchFamily="34" charset="0"/>
              </a:rPr>
              <a:t> </a:t>
            </a:r>
            <a:r>
              <a:rPr lang="en-US" sz="3732" b="1" dirty="0" err="1">
                <a:solidFill>
                  <a:schemeClr val="bg2"/>
                </a:solidFill>
                <a:latin typeface="HelveticaNeueLT W1G 55 Roman" panose="020B0604020202020204" pitchFamily="34" charset="0"/>
              </a:rPr>
              <a:t>Ambientales</a:t>
            </a:r>
            <a:endParaRPr lang="en-US" sz="3732" b="1" dirty="0">
              <a:solidFill>
                <a:schemeClr val="bg2"/>
              </a:solidFill>
              <a:latin typeface="HelveticaNeueLT W1G 55 Roman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9634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dirty, cement&#10;&#10;Description automatically generated">
            <a:extLst>
              <a:ext uri="{FF2B5EF4-FFF2-40B4-BE49-F238E27FC236}">
                <a16:creationId xmlns:a16="http://schemas.microsoft.com/office/drawing/2014/main" id="{D05A0A38-3044-4945-AC71-AD379E880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61060" y="-848053"/>
            <a:ext cx="4574905" cy="6108448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604036" y="6631058"/>
            <a:ext cx="60914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758682" y="6631058"/>
            <a:ext cx="1768113" cy="143565"/>
          </a:xfrm>
        </p:spPr>
        <p:txBody>
          <a:bodyPr/>
          <a:lstStyle/>
          <a:p>
            <a:r>
              <a:rPr lang="de-AT" dirty="0"/>
              <a:t>2020 | Frauscher Sensor Technology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0" y="-959795"/>
            <a:ext cx="12192000" cy="8396049"/>
            <a:chOff x="342266" y="174484"/>
            <a:chExt cx="8392899" cy="5750789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76" b="-2098"/>
            <a:stretch/>
          </p:blipFill>
          <p:spPr bwMode="auto">
            <a:xfrm>
              <a:off x="4537536" y="3046598"/>
              <a:ext cx="4197629" cy="287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2266" y="3045727"/>
              <a:ext cx="4199811" cy="287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2266" y="174484"/>
              <a:ext cx="4197630" cy="2871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feld 5">
            <a:extLst>
              <a:ext uri="{FF2B5EF4-FFF2-40B4-BE49-F238E27FC236}">
                <a16:creationId xmlns:a16="http://schemas.microsoft.com/office/drawing/2014/main" id="{3B7C0A51-4832-4493-87AF-2ECAD2B78DE3}"/>
              </a:ext>
            </a:extLst>
          </p:cNvPr>
          <p:cNvSpPr txBox="1"/>
          <p:nvPr/>
        </p:nvSpPr>
        <p:spPr>
          <a:xfrm>
            <a:off x="2976616" y="3045079"/>
            <a:ext cx="6238768" cy="675121"/>
          </a:xfrm>
          <a:prstGeom prst="rect">
            <a:avLst/>
          </a:prstGeom>
          <a:solidFill>
            <a:srgbClr val="006E7A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732" b="1" dirty="0" err="1">
                <a:solidFill>
                  <a:schemeClr val="bg2"/>
                </a:solidFill>
                <a:latin typeface="HelveticaNeueLT W1G 55 Roman" panose="020B0604020202020204" pitchFamily="34" charset="0"/>
              </a:rPr>
              <a:t>Condiciones</a:t>
            </a:r>
            <a:r>
              <a:rPr lang="en-US" sz="3732" b="1" dirty="0">
                <a:solidFill>
                  <a:schemeClr val="bg2"/>
                </a:solidFill>
                <a:latin typeface="HelveticaNeueLT W1G 55 Roman" panose="020B0604020202020204" pitchFamily="34" charset="0"/>
              </a:rPr>
              <a:t> </a:t>
            </a:r>
            <a:r>
              <a:rPr lang="en-US" sz="3732" b="1" dirty="0" err="1">
                <a:solidFill>
                  <a:schemeClr val="bg2"/>
                </a:solidFill>
                <a:latin typeface="HelveticaNeueLT W1G 55 Roman" panose="020B0604020202020204" pitchFamily="34" charset="0"/>
              </a:rPr>
              <a:t>Ambientales</a:t>
            </a:r>
            <a:endParaRPr lang="en-US" sz="3732" b="1" dirty="0">
              <a:solidFill>
                <a:schemeClr val="bg2"/>
              </a:solidFill>
              <a:latin typeface="HelveticaNeueLT W1G 55 Roman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55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A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051" y="2397574"/>
            <a:ext cx="6136900" cy="1920526"/>
          </a:xfrm>
        </p:spPr>
        <p:txBody>
          <a:bodyPr/>
          <a:lstStyle/>
          <a:p>
            <a: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  <a:t>02</a:t>
            </a:r>
            <a:b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GB" sz="4400" dirty="0" err="1">
                <a:solidFill>
                  <a:schemeClr val="bg2"/>
                </a:solidFill>
                <a:latin typeface="Arial" panose="020B0604020202020204" pitchFamily="34" charset="0"/>
              </a:rPr>
              <a:t>Soluciones</a:t>
            </a:r>
            <a:r>
              <a:rPr lang="en-GB" sz="4400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en-GB" sz="4400" dirty="0" err="1">
                <a:solidFill>
                  <a:schemeClr val="bg2"/>
                </a:solidFill>
                <a:latin typeface="Arial" panose="020B0604020202020204" pitchFamily="34" charset="0"/>
              </a:rPr>
              <a:t>innovadoras</a:t>
            </a:r>
            <a:endParaRPr lang="en-GB" sz="440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19570" y="6631058"/>
            <a:ext cx="1981313" cy="143565"/>
          </a:xfrm>
        </p:spPr>
        <p:txBody>
          <a:bodyPr/>
          <a:lstStyle/>
          <a:p>
            <a:r>
              <a:rPr lang="de-AT" dirty="0"/>
              <a:t>2022 | Frauscher Sensor Technology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604036" y="6631058"/>
            <a:ext cx="60914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8</a:t>
            </a:fld>
            <a:endParaRPr lang="en-GB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4756888-D08D-92C6-B3C0-2D2F389BF105}"/>
              </a:ext>
            </a:extLst>
          </p:cNvPr>
          <p:cNvCxnSpPr/>
          <p:nvPr/>
        </p:nvCxnSpPr>
        <p:spPr>
          <a:xfrm flipH="1">
            <a:off x="7620000" y="0"/>
            <a:ext cx="3924300" cy="6858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26427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049" y="1654789"/>
            <a:ext cx="4582583" cy="443199"/>
          </a:xfrm>
        </p:spPr>
        <p:txBody>
          <a:bodyPr/>
          <a:lstStyle/>
          <a:p>
            <a:r>
              <a:rPr lang="en-GB" dirty="0" err="1">
                <a:solidFill>
                  <a:schemeClr val="bg2"/>
                </a:solidFill>
                <a:latin typeface="Arial" panose="020B0604020202020204" pitchFamily="34" charset="0"/>
              </a:rPr>
              <a:t>Arquitectura</a:t>
            </a:r>
            <a:r>
              <a:rPr lang="en-GB" dirty="0">
                <a:solidFill>
                  <a:schemeClr val="bg2"/>
                </a:solidFill>
                <a:latin typeface="Arial" panose="020B0604020202020204" pitchFamily="34" charset="0"/>
              </a:rPr>
              <a:t> Moderna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/>
              <a:t>2022 | Frauscher Sensor Technology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27048" y="3007078"/>
            <a:ext cx="4959352" cy="3130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¡No hay electrónica en la vía!</a:t>
            </a:r>
          </a:p>
          <a:p>
            <a:r>
              <a:rPr lang="es-MX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exposición directa al medio ambiente</a:t>
            </a:r>
          </a:p>
          <a:p>
            <a:r>
              <a:rPr lang="es-MX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exposición directa a perturbaciones externas</a:t>
            </a:r>
          </a:p>
          <a:p>
            <a:r>
              <a:rPr lang="es-MX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contacto directo con el público</a:t>
            </a:r>
          </a:p>
          <a:p>
            <a:endParaRPr lang="es-MX" sz="1600" dirty="0">
              <a:latin typeface="+mj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04035" y="6631058"/>
            <a:ext cx="60914" cy="143565"/>
          </a:xfrm>
        </p:spPr>
        <p:txBody>
          <a:bodyPr/>
          <a:lstStyle/>
          <a:p>
            <a:fld id="{7A5904A2-840A-42F6-8494-12E8BF2DB00F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BC08F6E-6E32-436A-8486-AB5DE3249A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r="5344"/>
          <a:stretch/>
        </p:blipFill>
        <p:spPr>
          <a:xfrm>
            <a:off x="6080243" y="284089"/>
            <a:ext cx="6002071" cy="6289823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0E893737-14BF-4330-F002-1C06DDE4A368}"/>
              </a:ext>
            </a:extLst>
          </p:cNvPr>
          <p:cNvSpPr/>
          <p:nvPr/>
        </p:nvSpPr>
        <p:spPr>
          <a:xfrm>
            <a:off x="8966878" y="2589315"/>
            <a:ext cx="3253876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03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detección de rueda / Contador de Ejes</a:t>
            </a:r>
            <a:endParaRPr lang="en-GB" sz="1400" b="1" dirty="0">
              <a:solidFill>
                <a:srgbClr val="0300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EEAA3D5-4554-4038-0912-4AD910CBC656}"/>
              </a:ext>
            </a:extLst>
          </p:cNvPr>
          <p:cNvSpPr/>
          <p:nvPr/>
        </p:nvSpPr>
        <p:spPr>
          <a:xfrm>
            <a:off x="8828437" y="3847569"/>
            <a:ext cx="1991952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rgbClr val="03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de Rueda</a:t>
            </a:r>
            <a:endParaRPr lang="en-GB" sz="1400" b="1" dirty="0">
              <a:solidFill>
                <a:srgbClr val="0300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2A3EF682-B25E-885E-C421-408190F00640}"/>
              </a:ext>
            </a:extLst>
          </p:cNvPr>
          <p:cNvSpPr/>
          <p:nvPr/>
        </p:nvSpPr>
        <p:spPr>
          <a:xfrm>
            <a:off x="8973964" y="3075291"/>
            <a:ext cx="2302409" cy="42075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28594" indent="-228594">
              <a:buFontTx/>
              <a:buChar char="-"/>
            </a:pPr>
            <a:r>
              <a:rPr lang="es-MX" sz="1067" dirty="0">
                <a:solidFill>
                  <a:srgbClr val="03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Interfase Paralela</a:t>
            </a:r>
          </a:p>
          <a:p>
            <a:pPr marL="228594" indent="-228594">
              <a:buFontTx/>
              <a:buChar char="-"/>
            </a:pPr>
            <a:r>
              <a:rPr lang="es-MX" sz="1067" dirty="0">
                <a:solidFill>
                  <a:srgbClr val="03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Señal digital</a:t>
            </a:r>
            <a:endParaRPr lang="en-GB" sz="1067" dirty="0">
              <a:solidFill>
                <a:srgbClr val="0300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EBA8D1DA-6A13-35E5-1DE4-1AFC707B7E3B}"/>
              </a:ext>
            </a:extLst>
          </p:cNvPr>
          <p:cNvSpPr/>
          <p:nvPr/>
        </p:nvSpPr>
        <p:spPr>
          <a:xfrm>
            <a:off x="7022541" y="4509259"/>
            <a:ext cx="679235" cy="256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MX" sz="1067" dirty="0">
                <a:solidFill>
                  <a:srgbClr val="03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1</a:t>
            </a:r>
            <a:endParaRPr lang="en-GB" sz="1067" dirty="0">
              <a:solidFill>
                <a:srgbClr val="0300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C5756384-BFBE-8EBB-45FB-310B70127581}"/>
              </a:ext>
            </a:extLst>
          </p:cNvPr>
          <p:cNvSpPr/>
          <p:nvPr/>
        </p:nvSpPr>
        <p:spPr>
          <a:xfrm>
            <a:off x="7022541" y="3425377"/>
            <a:ext cx="679235" cy="256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MX" sz="1067" dirty="0">
                <a:solidFill>
                  <a:srgbClr val="03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2</a:t>
            </a:r>
            <a:endParaRPr lang="en-GB" sz="1067" dirty="0">
              <a:solidFill>
                <a:srgbClr val="0300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CC79D706-BD11-B3C4-3524-535D81BBDF13}"/>
              </a:ext>
            </a:extLst>
          </p:cNvPr>
          <p:cNvSpPr/>
          <p:nvPr/>
        </p:nvSpPr>
        <p:spPr>
          <a:xfrm>
            <a:off x="7037411" y="2367913"/>
            <a:ext cx="679235" cy="256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MX" sz="1067" dirty="0">
                <a:solidFill>
                  <a:srgbClr val="006E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3</a:t>
            </a:r>
            <a:endParaRPr lang="en-GB" sz="1067" dirty="0">
              <a:solidFill>
                <a:srgbClr val="006E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CBF406-3B6F-BFB9-A64C-7AE49BD84D51}"/>
              </a:ext>
            </a:extLst>
          </p:cNvPr>
          <p:cNvSpPr/>
          <p:nvPr/>
        </p:nvSpPr>
        <p:spPr>
          <a:xfrm>
            <a:off x="8917646" y="4156853"/>
            <a:ext cx="2302409" cy="256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28594" indent="-228594">
              <a:buFontTx/>
              <a:buChar char="-"/>
            </a:pPr>
            <a:r>
              <a:rPr lang="es-MX" sz="1067" dirty="0">
                <a:solidFill>
                  <a:srgbClr val="03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Señal análoga</a:t>
            </a:r>
            <a:endParaRPr lang="en-GB" sz="1067" dirty="0">
              <a:solidFill>
                <a:srgbClr val="0300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0A23AF46-C34F-096E-D09F-2C05BD0FD010}"/>
              </a:ext>
            </a:extLst>
          </p:cNvPr>
          <p:cNvSpPr/>
          <p:nvPr/>
        </p:nvSpPr>
        <p:spPr>
          <a:xfrm>
            <a:off x="8828437" y="1700618"/>
            <a:ext cx="887644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rgbClr val="006E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lang="en-GB" sz="1400" b="1" dirty="0">
              <a:solidFill>
                <a:srgbClr val="006E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824A2DFB-01A3-CD9C-31FB-28E7315071C6}"/>
              </a:ext>
            </a:extLst>
          </p:cNvPr>
          <p:cNvSpPr/>
          <p:nvPr/>
        </p:nvSpPr>
        <p:spPr>
          <a:xfrm>
            <a:off x="8966878" y="1945689"/>
            <a:ext cx="2302409" cy="256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28594" indent="-228594">
              <a:buFontTx/>
              <a:buChar char="-"/>
            </a:pPr>
            <a:r>
              <a:rPr lang="es-MX" sz="1067" dirty="0">
                <a:solidFill>
                  <a:srgbClr val="006E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Interfase serial</a:t>
            </a:r>
            <a:endParaRPr lang="en-GB" sz="1067" dirty="0">
              <a:solidFill>
                <a:srgbClr val="006E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35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vKBVLDRbEZvzNnBqsck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5a10252-6489-4c0d-8761-c53ef89c3f85"/>
  <p:tag name="MIO_STRING_IGNORE_CHECKSUM_FOR_NEXT_SAVE" val="False"/>
  <p:tag name="MIO_EKGUID" val="7a061b0f-ee6f-46a3-8766-77867136a60a"/>
  <p:tag name="MIO_UPDATE" val="True"/>
  <p:tag name="MIO_VERSION" val="07.03.2018 15:29:49"/>
  <p:tag name="MIO_DBID" val="07E85DC8-9F3E-46DD-BC6B-C21ACC004493"/>
  <p:tag name="MIO_LASTDOWNLOADED" val="04.06.2018 15:37:43"/>
  <p:tag name="MIO_OBJECTNAME" val="Environmental Influences 2"/>
  <p:tag name="MIO_LASTEDITORNAME" val="Katrin Er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8b3ee87c-7dca-480b-b1b5-a60d12fa374d"/>
  <p:tag name="MIO_EKGUID" val="4395356b-bf15-4242-a662-1c3cc6eb3950"/>
  <p:tag name="MIO_UPDATE" val="True"/>
  <p:tag name="MIO_VERSION" val="19.03.2018 15:53:04"/>
  <p:tag name="MIO_DBID" val="07E85DC8-9F3E-46DD-BC6B-C21ACC004493"/>
  <p:tag name="MIO_LASTDOWNLOADED" val="19.03.2018 15:53:04"/>
  <p:tag name="MIO_OBJECTNAME" val="Comparison AC vs. TC"/>
  <p:tag name="MIO_LASTEDITORNAME" val="Katrin Ertl"/>
  <p:tag name="MIO_STRING_IGNORE_CHECKSUM_FOR_NEXT_SAV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4USvH_CYga4llaU7MF57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" val="685"/>
  <p:tag name="MIO_GUID" val="9a50a3ff-d8e7-4a2b-84ac-3e5f57c38644"/>
  <p:tag name="MIO_EKGUID" val="f83461d0-7d48-4f73-9d82-eb6c1d3f6306"/>
  <p:tag name="MIO_UPDATE" val="True"/>
  <p:tag name="MIO_VERSION" val="21.08.2017 10:49:56"/>
  <p:tag name="MIO_DBID" val="07E85DC8-9F3E-46DD-BC6B-C21ACC004493"/>
  <p:tag name="MIO_LASTDOWNLOADED" val="19.03.2018 15:40:58"/>
  <p:tag name="MIO_OBJECTNAME" val="Table for Text"/>
  <p:tag name="MIO_LASTEDITORNAME" val="empower enterpri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094e357-daff-462e-92dc-63d84475340f"/>
  <p:tag name="MIO_EKGUID" val="cf3360be-af7f-4149-ab88-92793c659cf2"/>
  <p:tag name="MIO_UPDATE" val="True"/>
  <p:tag name="MIO_VERSION" val="19.03.2018 15:53:05"/>
  <p:tag name="MIO_DBID" val="07E85DC8-9F3E-46DD-BC6B-C21ACC004493"/>
  <p:tag name="MIO_LASTDOWNLOADED" val="19.03.2018 15:53:05"/>
  <p:tag name="MIO_OBJECTNAME" val="Comparison AC vs. TC (2)"/>
  <p:tag name="MIO_LASTEDITORNAME" val="Katrin Ertl"/>
  <p:tag name="MIO_STRING_IGNORE_CHECKSUM_FOR_NEXT_SAV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" val="685"/>
  <p:tag name="MIO_GUID" val="9a50a3ff-d8e7-4a2b-84ac-3e5f57c38644"/>
  <p:tag name="MIO_EKGUID" val="f83461d0-7d48-4f73-9d82-eb6c1d3f6306"/>
  <p:tag name="MIO_UPDATE" val="True"/>
  <p:tag name="MIO_VERSION" val="21.08.2017 10:49:56"/>
  <p:tag name="MIO_DBID" val="07E85DC8-9F3E-46DD-BC6B-C21ACC004493"/>
  <p:tag name="MIO_LASTDOWNLOADED" val="19.03.2018 15:40:58"/>
  <p:tag name="MIO_OBJECTNAME" val="Table for Text"/>
  <p:tag name="MIO_LASTEDITORNAME" val="empower enterpri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WfAjrfzQp0iOKyxEAKB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vKBVLDRbEZvzNnBqsck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Personalizado 3">
      <a:dk1>
        <a:srgbClr val="595959"/>
      </a:dk1>
      <a:lt1>
        <a:srgbClr val="595959"/>
      </a:lt1>
      <a:dk2>
        <a:srgbClr val="595959"/>
      </a:dk2>
      <a:lt2>
        <a:srgbClr val="FF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206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xporail " id="{EEC47C67-7B50-4A8D-A354-75697CA25F66}" vid="{3B6B1666-0AD7-41B3-A9FD-5280B2CA18B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Exporail </Template>
  <TotalTime>200</TotalTime>
  <Words>1215</Words>
  <Application>Microsoft Office PowerPoint</Application>
  <PresentationFormat>Panorámica</PresentationFormat>
  <Paragraphs>264</Paragraphs>
  <Slides>35</Slides>
  <Notes>6</Notes>
  <HiddenSlides>0</HiddenSlides>
  <MMClips>2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Arial</vt:lpstr>
      <vt:lpstr>Arial Black</vt:lpstr>
      <vt:lpstr>Calibri</vt:lpstr>
      <vt:lpstr>HelveticaNeueLT W1G 55 Roman</vt:lpstr>
      <vt:lpstr>Wingdings</vt:lpstr>
      <vt:lpstr>Tema de Office</vt:lpstr>
      <vt:lpstr>think-cell Folie</vt:lpstr>
      <vt:lpstr>Presentación de PowerPoint</vt:lpstr>
      <vt:lpstr>Presentación de Productos Sensores de Rueda &amp;  Contadores de Ejes</vt:lpstr>
      <vt:lpstr>Contenido</vt:lpstr>
      <vt:lpstr>01  Desafíos</vt:lpstr>
      <vt:lpstr>Desafíos: Condiciones externas/eléctricas</vt:lpstr>
      <vt:lpstr>Presentación de PowerPoint</vt:lpstr>
      <vt:lpstr>Presentación de PowerPoint</vt:lpstr>
      <vt:lpstr>02 Soluciones innovadoras</vt:lpstr>
      <vt:lpstr>Arquitectura Moderna</vt:lpstr>
      <vt:lpstr>Sensor de rueda moderno</vt:lpstr>
      <vt:lpstr>Base confiable</vt:lpstr>
      <vt:lpstr>Comenzando con la Estabilidad Ambiental</vt:lpstr>
      <vt:lpstr>Menos infraestructura</vt:lpstr>
      <vt:lpstr>IP68</vt:lpstr>
      <vt:lpstr>Estabilidad mecánica</vt:lpstr>
      <vt:lpstr>03 Contadores de Ejes  vs.  Circuitos de Vía</vt:lpstr>
      <vt:lpstr>Principio del Circuito de Vía</vt:lpstr>
      <vt:lpstr>Instalación de circuitos de vía (IRJs, unión)</vt:lpstr>
      <vt:lpstr>Contadores de Ejes</vt:lpstr>
      <vt:lpstr>Instalación del contador de ejes</vt:lpstr>
      <vt:lpstr>Comparación</vt:lpstr>
      <vt:lpstr>Comparación</vt:lpstr>
      <vt:lpstr>Presentación de PowerPoint</vt:lpstr>
      <vt:lpstr>Aplicaciones de Sensores de Ruedas</vt:lpstr>
      <vt:lpstr>Presentación de PowerPoint</vt:lpstr>
      <vt:lpstr>Aplicaciones de Contadores de Ejes</vt:lpstr>
      <vt:lpstr>Aplicaciones de Contadores de Ejes en Pasos a Nivel</vt:lpstr>
      <vt:lpstr>Aplicaciones de Contadores de Ejes en Pasos a Nivel</vt:lpstr>
      <vt:lpstr>Presentación de PowerPoint</vt:lpstr>
      <vt:lpstr>Juntos en la vía</vt:lpstr>
      <vt:lpstr>Ferrovalle</vt:lpstr>
      <vt:lpstr>Presentación de PowerPoint</vt:lpstr>
      <vt:lpstr>Línea 3 del tren ligero SITEUR Guadalajara</vt:lpstr>
      <vt:lpstr>Paso a nivel – SITEUR Línea 1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Magali Cisneros Barrera</dc:creator>
  <cp:lastModifiedBy>Magali Cisneros Barrera</cp:lastModifiedBy>
  <cp:revision>18</cp:revision>
  <dcterms:created xsi:type="dcterms:W3CDTF">2022-10-19T17:15:30Z</dcterms:created>
  <dcterms:modified xsi:type="dcterms:W3CDTF">2022-10-21T22:00:21Z</dcterms:modified>
</cp:coreProperties>
</file>